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diagrams/data1.xml" ContentType="application/vnd.openxmlformats-officedocument.drawingml.diagramData+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layout1.xml" ContentType="application/vnd.openxmlformats-officedocument.drawingml.diagramLayout+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70" r:id="rId5"/>
    <p:sldId id="268" r:id="rId6"/>
    <p:sldId id="258" r:id="rId7"/>
    <p:sldId id="272" r:id="rId8"/>
    <p:sldId id="282" r:id="rId9"/>
    <p:sldId id="273" r:id="rId10"/>
    <p:sldId id="275" r:id="rId11"/>
    <p:sldId id="259" r:id="rId12"/>
    <p:sldId id="278" r:id="rId13"/>
    <p:sldId id="280" r:id="rId14"/>
    <p:sldId id="279" r:id="rId15"/>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Styl jasny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799B23B-EC83-4686-B30A-512413B5E67A}" styleName="Styl jasny 3 — Ak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012ECD-51FC-41F1-AA8D-1B2483CD663E}" styleName="Styl jasny 2 — Ak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6" autoAdjust="0"/>
    <p:restoredTop sz="94660"/>
  </p:normalViewPr>
  <p:slideViewPr>
    <p:cSldViewPr snapToGrid="0">
      <p:cViewPr varScale="1">
        <p:scale>
          <a:sx n="70" d="100"/>
          <a:sy n="70" d="100"/>
        </p:scale>
        <p:origin x="4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B073FA9-F957-4180-8C0E-EFF4A29C4A95}" type="doc">
      <dgm:prSet loTypeId="urn:microsoft.com/office/officeart/2005/8/layout/hierarchy3" loCatId="hierarchy" qsTypeId="urn:microsoft.com/office/officeart/2005/8/quickstyle/simple4" qsCatId="simple" csTypeId="urn:microsoft.com/office/officeart/2005/8/colors/colorful1" csCatId="colorful" phldr="1"/>
      <dgm:spPr/>
      <dgm:t>
        <a:bodyPr/>
        <a:lstStyle/>
        <a:p>
          <a:endParaRPr lang="pl-PL"/>
        </a:p>
      </dgm:t>
    </dgm:pt>
    <dgm:pt modelId="{2F5EC3BE-F018-4679-B2E4-2AC3D611362D}">
      <dgm:prSet phldrT="[Tekst]"/>
      <dgm:spPr/>
      <dgm:t>
        <a:bodyPr/>
        <a:lstStyle/>
        <a:p>
          <a:r>
            <a:rPr lang="pl-PL" dirty="0"/>
            <a:t>w wypowiedziach nauczyciela</a:t>
          </a:r>
        </a:p>
      </dgm:t>
    </dgm:pt>
    <dgm:pt modelId="{F4BE408F-B815-4712-A779-55CA043101FD}" type="parTrans" cxnId="{7725ECAD-FC1A-488A-B1D4-AE888ECB3DF1}">
      <dgm:prSet/>
      <dgm:spPr/>
      <dgm:t>
        <a:bodyPr/>
        <a:lstStyle/>
        <a:p>
          <a:endParaRPr lang="pl-PL"/>
        </a:p>
      </dgm:t>
    </dgm:pt>
    <dgm:pt modelId="{507DBCC3-6CE2-4609-A2C6-65C032A1EDF1}" type="sibTrans" cxnId="{7725ECAD-FC1A-488A-B1D4-AE888ECB3DF1}">
      <dgm:prSet/>
      <dgm:spPr/>
      <dgm:t>
        <a:bodyPr/>
        <a:lstStyle/>
        <a:p>
          <a:endParaRPr lang="pl-PL"/>
        </a:p>
      </dgm:t>
    </dgm:pt>
    <dgm:pt modelId="{0B113479-F01A-42DF-8045-8C2839C02643}">
      <dgm:prSet phldrT="[Tekst]" custT="1"/>
      <dgm:spPr/>
      <dgm:t>
        <a:bodyPr/>
        <a:lstStyle/>
        <a:p>
          <a:r>
            <a:rPr lang="pl-PL" sz="2400" b="1" dirty="0"/>
            <a:t>Kontrola</a:t>
          </a:r>
          <a:r>
            <a:rPr lang="pl-PL" sz="1700" dirty="0"/>
            <a:t>, organizacja imprez, opłaty, zakupy, zaopatrzenie dzieci podpisy, pomoc w konkursach, opieka, udział w projektach,, uczestniczenie w zebraniach, zajęciach pokazowych, przestrzeganie nakazów N., badania specjalistyczne</a:t>
          </a:r>
        </a:p>
      </dgm:t>
    </dgm:pt>
    <dgm:pt modelId="{C0A90454-4FF3-4779-950D-7C85792AF8C3}" type="parTrans" cxnId="{D2B7AFF3-54DA-4E24-AEA9-E4DC14D82BFA}">
      <dgm:prSet/>
      <dgm:spPr/>
      <dgm:t>
        <a:bodyPr/>
        <a:lstStyle/>
        <a:p>
          <a:endParaRPr lang="pl-PL"/>
        </a:p>
      </dgm:t>
    </dgm:pt>
    <dgm:pt modelId="{0D981DD9-F3E2-43AD-A706-BEF88C6B79FE}" type="sibTrans" cxnId="{D2B7AFF3-54DA-4E24-AEA9-E4DC14D82BFA}">
      <dgm:prSet/>
      <dgm:spPr/>
      <dgm:t>
        <a:bodyPr/>
        <a:lstStyle/>
        <a:p>
          <a:endParaRPr lang="pl-PL"/>
        </a:p>
      </dgm:t>
    </dgm:pt>
    <dgm:pt modelId="{5E01B36E-4680-44FA-BE4A-D96684AFC060}">
      <dgm:prSet phldrT="[Tekst]"/>
      <dgm:spPr/>
      <dgm:t>
        <a:bodyPr/>
        <a:lstStyle/>
        <a:p>
          <a:r>
            <a:rPr lang="pl-PL" dirty="0"/>
            <a:t>W wypowiedziach rodziców</a:t>
          </a:r>
        </a:p>
      </dgm:t>
    </dgm:pt>
    <dgm:pt modelId="{C2542BC7-3FA7-42A0-81BC-1065A265AD99}" type="parTrans" cxnId="{5332393B-73C4-488F-BDA8-4A7C827DAEDB}">
      <dgm:prSet/>
      <dgm:spPr/>
      <dgm:t>
        <a:bodyPr/>
        <a:lstStyle/>
        <a:p>
          <a:endParaRPr lang="pl-PL"/>
        </a:p>
      </dgm:t>
    </dgm:pt>
    <dgm:pt modelId="{7F3D56AB-A19D-4A3F-AF5B-8BFDB26DED27}" type="sibTrans" cxnId="{5332393B-73C4-488F-BDA8-4A7C827DAEDB}">
      <dgm:prSet/>
      <dgm:spPr/>
      <dgm:t>
        <a:bodyPr/>
        <a:lstStyle/>
        <a:p>
          <a:endParaRPr lang="pl-PL"/>
        </a:p>
      </dgm:t>
    </dgm:pt>
    <dgm:pt modelId="{0927D441-B0B3-4B18-8C68-3C57F889A7FE}">
      <dgm:prSet phldrT="[Tekst]" custT="1"/>
      <dgm:spPr/>
      <dgm:t>
        <a:bodyPr/>
        <a:lstStyle/>
        <a:p>
          <a:r>
            <a:rPr lang="pl-PL" sz="2000" b="1" dirty="0"/>
            <a:t>Wspieranie, motywowanie, mobilizacja</a:t>
          </a:r>
          <a:r>
            <a:rPr lang="pl-PL" sz="2000" dirty="0"/>
            <a:t>, </a:t>
          </a:r>
          <a:r>
            <a:rPr lang="pl-PL" sz="2000" b="1" dirty="0"/>
            <a:t>praca z dzieckiem</a:t>
          </a:r>
          <a:r>
            <a:rPr lang="pl-PL" sz="1700" dirty="0"/>
            <a:t>, opieka nad dzieckiem, partycypacja w rozwoju, ofiara z siebie, nawoływanie do współpracy, niedomagania w wypełnianiu zadań, finansowanie</a:t>
          </a:r>
        </a:p>
      </dgm:t>
    </dgm:pt>
    <dgm:pt modelId="{C50895F8-935C-4C5A-B51A-042B9E5B21FD}" type="parTrans" cxnId="{14F519F0-3B5F-4344-A82A-2D44966DA05B}">
      <dgm:prSet/>
      <dgm:spPr/>
      <dgm:t>
        <a:bodyPr/>
        <a:lstStyle/>
        <a:p>
          <a:endParaRPr lang="pl-PL"/>
        </a:p>
      </dgm:t>
    </dgm:pt>
    <dgm:pt modelId="{B149F043-E188-48EC-B149-59651FF0FC0A}" type="sibTrans" cxnId="{14F519F0-3B5F-4344-A82A-2D44966DA05B}">
      <dgm:prSet/>
      <dgm:spPr/>
      <dgm:t>
        <a:bodyPr/>
        <a:lstStyle/>
        <a:p>
          <a:endParaRPr lang="pl-PL"/>
        </a:p>
      </dgm:t>
    </dgm:pt>
    <dgm:pt modelId="{EE7FD49C-5372-442C-BAD9-257F72E95B3F}" type="pres">
      <dgm:prSet presAssocID="{7B073FA9-F957-4180-8C0E-EFF4A29C4A95}" presName="diagram" presStyleCnt="0">
        <dgm:presLayoutVars>
          <dgm:chPref val="1"/>
          <dgm:dir/>
          <dgm:animOne val="branch"/>
          <dgm:animLvl val="lvl"/>
          <dgm:resizeHandles/>
        </dgm:presLayoutVars>
      </dgm:prSet>
      <dgm:spPr/>
    </dgm:pt>
    <dgm:pt modelId="{0BDCBC5E-33D5-4E3B-85E1-1978F2C474F0}" type="pres">
      <dgm:prSet presAssocID="{2F5EC3BE-F018-4679-B2E4-2AC3D611362D}" presName="root" presStyleCnt="0"/>
      <dgm:spPr/>
    </dgm:pt>
    <dgm:pt modelId="{E6DCF06C-9E3E-402C-A84E-A914AC3CEFE4}" type="pres">
      <dgm:prSet presAssocID="{2F5EC3BE-F018-4679-B2E4-2AC3D611362D}" presName="rootComposite" presStyleCnt="0"/>
      <dgm:spPr/>
    </dgm:pt>
    <dgm:pt modelId="{9ACDD4DA-DD7C-4081-8028-70565C931F27}" type="pres">
      <dgm:prSet presAssocID="{2F5EC3BE-F018-4679-B2E4-2AC3D611362D}" presName="rootText" presStyleLbl="node1" presStyleIdx="0" presStyleCnt="2"/>
      <dgm:spPr/>
    </dgm:pt>
    <dgm:pt modelId="{C080E687-ED06-429E-935F-EB9367EADA0F}" type="pres">
      <dgm:prSet presAssocID="{2F5EC3BE-F018-4679-B2E4-2AC3D611362D}" presName="rootConnector" presStyleLbl="node1" presStyleIdx="0" presStyleCnt="2"/>
      <dgm:spPr/>
    </dgm:pt>
    <dgm:pt modelId="{6DF722AB-10EF-46E0-9498-1709DF6F5AD1}" type="pres">
      <dgm:prSet presAssocID="{2F5EC3BE-F018-4679-B2E4-2AC3D611362D}" presName="childShape" presStyleCnt="0"/>
      <dgm:spPr/>
    </dgm:pt>
    <dgm:pt modelId="{16A170E7-43FC-4DD5-B8D9-080797B144BA}" type="pres">
      <dgm:prSet presAssocID="{C0A90454-4FF3-4779-950D-7C85792AF8C3}" presName="Name13" presStyleLbl="parChTrans1D2" presStyleIdx="0" presStyleCnt="2"/>
      <dgm:spPr/>
    </dgm:pt>
    <dgm:pt modelId="{2B6C12EF-ACCE-43F8-B360-8E99730109DE}" type="pres">
      <dgm:prSet presAssocID="{0B113479-F01A-42DF-8045-8C2839C02643}" presName="childText" presStyleLbl="bgAcc1" presStyleIdx="0" presStyleCnt="2">
        <dgm:presLayoutVars>
          <dgm:bulletEnabled val="1"/>
        </dgm:presLayoutVars>
      </dgm:prSet>
      <dgm:spPr/>
    </dgm:pt>
    <dgm:pt modelId="{94461F0C-18EC-4AC8-8DB8-3C6E80307BDB}" type="pres">
      <dgm:prSet presAssocID="{5E01B36E-4680-44FA-BE4A-D96684AFC060}" presName="root" presStyleCnt="0"/>
      <dgm:spPr/>
    </dgm:pt>
    <dgm:pt modelId="{E5850C02-4440-461A-8F79-0141E74DF65D}" type="pres">
      <dgm:prSet presAssocID="{5E01B36E-4680-44FA-BE4A-D96684AFC060}" presName="rootComposite" presStyleCnt="0"/>
      <dgm:spPr/>
    </dgm:pt>
    <dgm:pt modelId="{574B4274-6A19-44AE-9D8C-9D18251B8CB6}" type="pres">
      <dgm:prSet presAssocID="{5E01B36E-4680-44FA-BE4A-D96684AFC060}" presName="rootText" presStyleLbl="node1" presStyleIdx="1" presStyleCnt="2"/>
      <dgm:spPr/>
    </dgm:pt>
    <dgm:pt modelId="{C084BA53-2401-4244-BA31-80179623EF2C}" type="pres">
      <dgm:prSet presAssocID="{5E01B36E-4680-44FA-BE4A-D96684AFC060}" presName="rootConnector" presStyleLbl="node1" presStyleIdx="1" presStyleCnt="2"/>
      <dgm:spPr/>
    </dgm:pt>
    <dgm:pt modelId="{3B1501AB-0BFB-49D6-88F3-E14ABBA8112B}" type="pres">
      <dgm:prSet presAssocID="{5E01B36E-4680-44FA-BE4A-D96684AFC060}" presName="childShape" presStyleCnt="0"/>
      <dgm:spPr/>
    </dgm:pt>
    <dgm:pt modelId="{91E777BA-3707-47E5-9A34-F7B740037CEB}" type="pres">
      <dgm:prSet presAssocID="{C50895F8-935C-4C5A-B51A-042B9E5B21FD}" presName="Name13" presStyleLbl="parChTrans1D2" presStyleIdx="1" presStyleCnt="2"/>
      <dgm:spPr/>
    </dgm:pt>
    <dgm:pt modelId="{F5174186-901C-47B7-9A8D-BB9AD83009C7}" type="pres">
      <dgm:prSet presAssocID="{0927D441-B0B3-4B18-8C68-3C57F889A7FE}" presName="childText" presStyleLbl="bgAcc1" presStyleIdx="1" presStyleCnt="2">
        <dgm:presLayoutVars>
          <dgm:bulletEnabled val="1"/>
        </dgm:presLayoutVars>
      </dgm:prSet>
      <dgm:spPr/>
    </dgm:pt>
  </dgm:ptLst>
  <dgm:cxnLst>
    <dgm:cxn modelId="{7827FA35-9B69-4901-BC84-4051004C49D9}" type="presOf" srcId="{0927D441-B0B3-4B18-8C68-3C57F889A7FE}" destId="{F5174186-901C-47B7-9A8D-BB9AD83009C7}" srcOrd="0" destOrd="0" presId="urn:microsoft.com/office/officeart/2005/8/layout/hierarchy3"/>
    <dgm:cxn modelId="{5332393B-73C4-488F-BDA8-4A7C827DAEDB}" srcId="{7B073FA9-F957-4180-8C0E-EFF4A29C4A95}" destId="{5E01B36E-4680-44FA-BE4A-D96684AFC060}" srcOrd="1" destOrd="0" parTransId="{C2542BC7-3FA7-42A0-81BC-1065A265AD99}" sibTransId="{7F3D56AB-A19D-4A3F-AF5B-8BFDB26DED27}"/>
    <dgm:cxn modelId="{1D70613D-B652-4003-AE80-36EB1E406820}" type="presOf" srcId="{5E01B36E-4680-44FA-BE4A-D96684AFC060}" destId="{C084BA53-2401-4244-BA31-80179623EF2C}" srcOrd="1" destOrd="0" presId="urn:microsoft.com/office/officeart/2005/8/layout/hierarchy3"/>
    <dgm:cxn modelId="{55E57F6B-F252-4D82-9C84-773550B92014}" type="presOf" srcId="{C50895F8-935C-4C5A-B51A-042B9E5B21FD}" destId="{91E777BA-3707-47E5-9A34-F7B740037CEB}" srcOrd="0" destOrd="0" presId="urn:microsoft.com/office/officeart/2005/8/layout/hierarchy3"/>
    <dgm:cxn modelId="{7F5D3370-3BB3-445A-9155-9A2ED00EB22F}" type="presOf" srcId="{5E01B36E-4680-44FA-BE4A-D96684AFC060}" destId="{574B4274-6A19-44AE-9D8C-9D18251B8CB6}" srcOrd="0" destOrd="0" presId="urn:microsoft.com/office/officeart/2005/8/layout/hierarchy3"/>
    <dgm:cxn modelId="{D6C2F673-B3B4-456F-ABF5-EE2C6C04B6D7}" type="presOf" srcId="{2F5EC3BE-F018-4679-B2E4-2AC3D611362D}" destId="{C080E687-ED06-429E-935F-EB9367EADA0F}" srcOrd="1" destOrd="0" presId="urn:microsoft.com/office/officeart/2005/8/layout/hierarchy3"/>
    <dgm:cxn modelId="{C3424676-FE6F-4AE7-AE33-EAC500867F54}" type="presOf" srcId="{C0A90454-4FF3-4779-950D-7C85792AF8C3}" destId="{16A170E7-43FC-4DD5-B8D9-080797B144BA}" srcOrd="0" destOrd="0" presId="urn:microsoft.com/office/officeart/2005/8/layout/hierarchy3"/>
    <dgm:cxn modelId="{9D79ED7C-0D31-4A3B-BC2B-66CE88ABC8A1}" type="presOf" srcId="{7B073FA9-F957-4180-8C0E-EFF4A29C4A95}" destId="{EE7FD49C-5372-442C-BAD9-257F72E95B3F}" srcOrd="0" destOrd="0" presId="urn:microsoft.com/office/officeart/2005/8/layout/hierarchy3"/>
    <dgm:cxn modelId="{C7F7DCA0-5C48-4FE5-9C92-B7D04764E132}" type="presOf" srcId="{2F5EC3BE-F018-4679-B2E4-2AC3D611362D}" destId="{9ACDD4DA-DD7C-4081-8028-70565C931F27}" srcOrd="0" destOrd="0" presId="urn:microsoft.com/office/officeart/2005/8/layout/hierarchy3"/>
    <dgm:cxn modelId="{7725ECAD-FC1A-488A-B1D4-AE888ECB3DF1}" srcId="{7B073FA9-F957-4180-8C0E-EFF4A29C4A95}" destId="{2F5EC3BE-F018-4679-B2E4-2AC3D611362D}" srcOrd="0" destOrd="0" parTransId="{F4BE408F-B815-4712-A779-55CA043101FD}" sibTransId="{507DBCC3-6CE2-4609-A2C6-65C032A1EDF1}"/>
    <dgm:cxn modelId="{052E00DF-58BB-438A-ADDE-A8CEB754396D}" type="presOf" srcId="{0B113479-F01A-42DF-8045-8C2839C02643}" destId="{2B6C12EF-ACCE-43F8-B360-8E99730109DE}" srcOrd="0" destOrd="0" presId="urn:microsoft.com/office/officeart/2005/8/layout/hierarchy3"/>
    <dgm:cxn modelId="{14F519F0-3B5F-4344-A82A-2D44966DA05B}" srcId="{5E01B36E-4680-44FA-BE4A-D96684AFC060}" destId="{0927D441-B0B3-4B18-8C68-3C57F889A7FE}" srcOrd="0" destOrd="0" parTransId="{C50895F8-935C-4C5A-B51A-042B9E5B21FD}" sibTransId="{B149F043-E188-48EC-B149-59651FF0FC0A}"/>
    <dgm:cxn modelId="{D2B7AFF3-54DA-4E24-AEA9-E4DC14D82BFA}" srcId="{2F5EC3BE-F018-4679-B2E4-2AC3D611362D}" destId="{0B113479-F01A-42DF-8045-8C2839C02643}" srcOrd="0" destOrd="0" parTransId="{C0A90454-4FF3-4779-950D-7C85792AF8C3}" sibTransId="{0D981DD9-F3E2-43AD-A706-BEF88C6B79FE}"/>
    <dgm:cxn modelId="{7A5A9072-4410-44E7-8832-606013092B07}" type="presParOf" srcId="{EE7FD49C-5372-442C-BAD9-257F72E95B3F}" destId="{0BDCBC5E-33D5-4E3B-85E1-1978F2C474F0}" srcOrd="0" destOrd="0" presId="urn:microsoft.com/office/officeart/2005/8/layout/hierarchy3"/>
    <dgm:cxn modelId="{28878841-3C0A-46AE-9137-A2D3DA996B1A}" type="presParOf" srcId="{0BDCBC5E-33D5-4E3B-85E1-1978F2C474F0}" destId="{E6DCF06C-9E3E-402C-A84E-A914AC3CEFE4}" srcOrd="0" destOrd="0" presId="urn:microsoft.com/office/officeart/2005/8/layout/hierarchy3"/>
    <dgm:cxn modelId="{CEA7DA39-71F6-42B4-A30E-EBA6D2F25261}" type="presParOf" srcId="{E6DCF06C-9E3E-402C-A84E-A914AC3CEFE4}" destId="{9ACDD4DA-DD7C-4081-8028-70565C931F27}" srcOrd="0" destOrd="0" presId="urn:microsoft.com/office/officeart/2005/8/layout/hierarchy3"/>
    <dgm:cxn modelId="{0943CC36-EFE4-462D-8834-497045FF3AEE}" type="presParOf" srcId="{E6DCF06C-9E3E-402C-A84E-A914AC3CEFE4}" destId="{C080E687-ED06-429E-935F-EB9367EADA0F}" srcOrd="1" destOrd="0" presId="urn:microsoft.com/office/officeart/2005/8/layout/hierarchy3"/>
    <dgm:cxn modelId="{1B0E27F6-6038-4518-9FD3-6D02B4A430B3}" type="presParOf" srcId="{0BDCBC5E-33D5-4E3B-85E1-1978F2C474F0}" destId="{6DF722AB-10EF-46E0-9498-1709DF6F5AD1}" srcOrd="1" destOrd="0" presId="urn:microsoft.com/office/officeart/2005/8/layout/hierarchy3"/>
    <dgm:cxn modelId="{EFA8184C-EF66-49BE-9856-BFA4E6E607B3}" type="presParOf" srcId="{6DF722AB-10EF-46E0-9498-1709DF6F5AD1}" destId="{16A170E7-43FC-4DD5-B8D9-080797B144BA}" srcOrd="0" destOrd="0" presId="urn:microsoft.com/office/officeart/2005/8/layout/hierarchy3"/>
    <dgm:cxn modelId="{40F7219B-9F9B-4900-9127-5E4232AE45BB}" type="presParOf" srcId="{6DF722AB-10EF-46E0-9498-1709DF6F5AD1}" destId="{2B6C12EF-ACCE-43F8-B360-8E99730109DE}" srcOrd="1" destOrd="0" presId="urn:microsoft.com/office/officeart/2005/8/layout/hierarchy3"/>
    <dgm:cxn modelId="{8B16387B-C6B5-4080-A60F-0414426BB60B}" type="presParOf" srcId="{EE7FD49C-5372-442C-BAD9-257F72E95B3F}" destId="{94461F0C-18EC-4AC8-8DB8-3C6E80307BDB}" srcOrd="1" destOrd="0" presId="urn:microsoft.com/office/officeart/2005/8/layout/hierarchy3"/>
    <dgm:cxn modelId="{BA8971A7-0811-4531-A631-DAEFA97257AA}" type="presParOf" srcId="{94461F0C-18EC-4AC8-8DB8-3C6E80307BDB}" destId="{E5850C02-4440-461A-8F79-0141E74DF65D}" srcOrd="0" destOrd="0" presId="urn:microsoft.com/office/officeart/2005/8/layout/hierarchy3"/>
    <dgm:cxn modelId="{70C8B7D8-4237-4135-BE26-9C8DADB3269C}" type="presParOf" srcId="{E5850C02-4440-461A-8F79-0141E74DF65D}" destId="{574B4274-6A19-44AE-9D8C-9D18251B8CB6}" srcOrd="0" destOrd="0" presId="urn:microsoft.com/office/officeart/2005/8/layout/hierarchy3"/>
    <dgm:cxn modelId="{E5534CD2-6D77-4439-AA64-402B7770A51E}" type="presParOf" srcId="{E5850C02-4440-461A-8F79-0141E74DF65D}" destId="{C084BA53-2401-4244-BA31-80179623EF2C}" srcOrd="1" destOrd="0" presId="urn:microsoft.com/office/officeart/2005/8/layout/hierarchy3"/>
    <dgm:cxn modelId="{0C1AC249-246A-46C5-B0E8-06C11D4FC297}" type="presParOf" srcId="{94461F0C-18EC-4AC8-8DB8-3C6E80307BDB}" destId="{3B1501AB-0BFB-49D6-88F3-E14ABBA8112B}" srcOrd="1" destOrd="0" presId="urn:microsoft.com/office/officeart/2005/8/layout/hierarchy3"/>
    <dgm:cxn modelId="{415C0E85-75E8-4417-B3D3-3289510B7ADE}" type="presParOf" srcId="{3B1501AB-0BFB-49D6-88F3-E14ABBA8112B}" destId="{91E777BA-3707-47E5-9A34-F7B740037CEB}" srcOrd="0" destOrd="0" presId="urn:microsoft.com/office/officeart/2005/8/layout/hierarchy3"/>
    <dgm:cxn modelId="{C364DC28-E054-417C-AB06-76795BC18D09}" type="presParOf" srcId="{3B1501AB-0BFB-49D6-88F3-E14ABBA8112B}" destId="{F5174186-901C-47B7-9A8D-BB9AD83009C7}"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CDD4DA-DD7C-4081-8028-70565C931F27}">
      <dsp:nvSpPr>
        <dsp:cNvPr id="0" name=""/>
        <dsp:cNvSpPr/>
      </dsp:nvSpPr>
      <dsp:spPr>
        <a:xfrm>
          <a:off x="446065" y="1295"/>
          <a:ext cx="4277097" cy="2138548"/>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5725" tIns="57150" rIns="85725" bIns="57150" numCol="1" spcCol="1270" anchor="ctr" anchorCtr="0">
          <a:noAutofit/>
        </a:bodyPr>
        <a:lstStyle/>
        <a:p>
          <a:pPr marL="0" lvl="0" indent="0" algn="ctr" defTabSz="2000250">
            <a:lnSpc>
              <a:spcPct val="90000"/>
            </a:lnSpc>
            <a:spcBef>
              <a:spcPct val="0"/>
            </a:spcBef>
            <a:spcAft>
              <a:spcPct val="35000"/>
            </a:spcAft>
            <a:buNone/>
          </a:pPr>
          <a:r>
            <a:rPr lang="pl-PL" sz="4500" kern="1200" dirty="0"/>
            <a:t>w wypowiedziach nauczyciela</a:t>
          </a:r>
        </a:p>
      </dsp:txBody>
      <dsp:txXfrm>
        <a:off x="508701" y="63931"/>
        <a:ext cx="4151825" cy="2013276"/>
      </dsp:txXfrm>
    </dsp:sp>
    <dsp:sp modelId="{16A170E7-43FC-4DD5-B8D9-080797B144BA}">
      <dsp:nvSpPr>
        <dsp:cNvPr id="0" name=""/>
        <dsp:cNvSpPr/>
      </dsp:nvSpPr>
      <dsp:spPr>
        <a:xfrm>
          <a:off x="873775" y="2139844"/>
          <a:ext cx="427709" cy="1603911"/>
        </a:xfrm>
        <a:custGeom>
          <a:avLst/>
          <a:gdLst/>
          <a:ahLst/>
          <a:cxnLst/>
          <a:rect l="0" t="0" r="0" b="0"/>
          <a:pathLst>
            <a:path>
              <a:moveTo>
                <a:pt x="0" y="0"/>
              </a:moveTo>
              <a:lnTo>
                <a:pt x="0" y="1603911"/>
              </a:lnTo>
              <a:lnTo>
                <a:pt x="427709" y="1603911"/>
              </a:lnTo>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2B6C12EF-ACCE-43F8-B360-8E99730109DE}">
      <dsp:nvSpPr>
        <dsp:cNvPr id="0" name=""/>
        <dsp:cNvSpPr/>
      </dsp:nvSpPr>
      <dsp:spPr>
        <a:xfrm>
          <a:off x="1301485" y="2674481"/>
          <a:ext cx="3421677" cy="2138548"/>
        </a:xfrm>
        <a:prstGeom prst="roundRect">
          <a:avLst>
            <a:gd name="adj" fmla="val 10000"/>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pl-PL" sz="2400" b="1" kern="1200" dirty="0"/>
            <a:t>Kontrola</a:t>
          </a:r>
          <a:r>
            <a:rPr lang="pl-PL" sz="1700" kern="1200" dirty="0"/>
            <a:t>, organizacja imprez, opłaty, zakupy, zaopatrzenie dzieci podpisy, pomoc w konkursach, opieka, udział w projektach,, uczestniczenie w zebraniach, zajęciach pokazowych, przestrzeganie nakazów N., badania specjalistyczne</a:t>
          </a:r>
        </a:p>
      </dsp:txBody>
      <dsp:txXfrm>
        <a:off x="1364121" y="2737117"/>
        <a:ext cx="3296405" cy="2013276"/>
      </dsp:txXfrm>
    </dsp:sp>
    <dsp:sp modelId="{574B4274-6A19-44AE-9D8C-9D18251B8CB6}">
      <dsp:nvSpPr>
        <dsp:cNvPr id="0" name=""/>
        <dsp:cNvSpPr/>
      </dsp:nvSpPr>
      <dsp:spPr>
        <a:xfrm>
          <a:off x="5792437" y="1295"/>
          <a:ext cx="4277097" cy="2138548"/>
        </a:xfrm>
        <a:prstGeom prst="roundRect">
          <a:avLst>
            <a:gd name="adj" fmla="val 10000"/>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5725" tIns="57150" rIns="85725" bIns="57150" numCol="1" spcCol="1270" anchor="ctr" anchorCtr="0">
          <a:noAutofit/>
        </a:bodyPr>
        <a:lstStyle/>
        <a:p>
          <a:pPr marL="0" lvl="0" indent="0" algn="ctr" defTabSz="2000250">
            <a:lnSpc>
              <a:spcPct val="90000"/>
            </a:lnSpc>
            <a:spcBef>
              <a:spcPct val="0"/>
            </a:spcBef>
            <a:spcAft>
              <a:spcPct val="35000"/>
            </a:spcAft>
            <a:buNone/>
          </a:pPr>
          <a:r>
            <a:rPr lang="pl-PL" sz="4500" kern="1200" dirty="0"/>
            <a:t>W wypowiedziach rodziców</a:t>
          </a:r>
        </a:p>
      </dsp:txBody>
      <dsp:txXfrm>
        <a:off x="5855073" y="63931"/>
        <a:ext cx="4151825" cy="2013276"/>
      </dsp:txXfrm>
    </dsp:sp>
    <dsp:sp modelId="{91E777BA-3707-47E5-9A34-F7B740037CEB}">
      <dsp:nvSpPr>
        <dsp:cNvPr id="0" name=""/>
        <dsp:cNvSpPr/>
      </dsp:nvSpPr>
      <dsp:spPr>
        <a:xfrm>
          <a:off x="6220146" y="2139844"/>
          <a:ext cx="427709" cy="1603911"/>
        </a:xfrm>
        <a:custGeom>
          <a:avLst/>
          <a:gdLst/>
          <a:ahLst/>
          <a:cxnLst/>
          <a:rect l="0" t="0" r="0" b="0"/>
          <a:pathLst>
            <a:path>
              <a:moveTo>
                <a:pt x="0" y="0"/>
              </a:moveTo>
              <a:lnTo>
                <a:pt x="0" y="1603911"/>
              </a:lnTo>
              <a:lnTo>
                <a:pt x="427709" y="1603911"/>
              </a:lnTo>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5174186-901C-47B7-9A8D-BB9AD83009C7}">
      <dsp:nvSpPr>
        <dsp:cNvPr id="0" name=""/>
        <dsp:cNvSpPr/>
      </dsp:nvSpPr>
      <dsp:spPr>
        <a:xfrm>
          <a:off x="6647856" y="2674481"/>
          <a:ext cx="3421677" cy="2138548"/>
        </a:xfrm>
        <a:prstGeom prst="roundRect">
          <a:avLst>
            <a:gd name="adj" fmla="val 10000"/>
          </a:avLst>
        </a:prstGeom>
        <a:solidFill>
          <a:schemeClr val="lt1">
            <a:alpha val="90000"/>
            <a:hueOff val="0"/>
            <a:satOff val="0"/>
            <a:lumOff val="0"/>
            <a:alphaOff val="0"/>
          </a:schemeClr>
        </a:solidFill>
        <a:ln w="6350" cap="flat" cmpd="sng" algn="ctr">
          <a:solidFill>
            <a:schemeClr val="accent3">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marL="0" lvl="0" indent="0" algn="ctr" defTabSz="889000">
            <a:lnSpc>
              <a:spcPct val="90000"/>
            </a:lnSpc>
            <a:spcBef>
              <a:spcPct val="0"/>
            </a:spcBef>
            <a:spcAft>
              <a:spcPct val="35000"/>
            </a:spcAft>
            <a:buNone/>
          </a:pPr>
          <a:r>
            <a:rPr lang="pl-PL" sz="2000" b="1" kern="1200" dirty="0"/>
            <a:t>Wspieranie, motywowanie, mobilizacja</a:t>
          </a:r>
          <a:r>
            <a:rPr lang="pl-PL" sz="2000" kern="1200" dirty="0"/>
            <a:t>, </a:t>
          </a:r>
          <a:r>
            <a:rPr lang="pl-PL" sz="2000" b="1" kern="1200" dirty="0"/>
            <a:t>praca z dzieckiem</a:t>
          </a:r>
          <a:r>
            <a:rPr lang="pl-PL" sz="1700" kern="1200" dirty="0"/>
            <a:t>, opieka nad dzieckiem, partycypacja w rozwoju, ofiara z siebie, nawoływanie do współpracy, niedomagania w wypełnianiu zadań, finansowanie</a:t>
          </a:r>
        </a:p>
      </dsp:txBody>
      <dsp:txXfrm>
        <a:off x="6710492" y="2737117"/>
        <a:ext cx="3296405" cy="201327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A531C03-A601-4C34-AB4D-B0F90A9D05FB}"/>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12D3DC96-4A05-41C0-A0D6-A284EE2C84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0C44D7D8-AF53-491E-89FF-95163FCA0EED}"/>
              </a:ext>
            </a:extLst>
          </p:cNvPr>
          <p:cNvSpPr>
            <a:spLocks noGrp="1"/>
          </p:cNvSpPr>
          <p:nvPr>
            <p:ph type="dt" sz="half" idx="10"/>
          </p:nvPr>
        </p:nvSpPr>
        <p:spPr/>
        <p:txBody>
          <a:bodyPr/>
          <a:lstStyle/>
          <a:p>
            <a:fld id="{5619BE56-46BE-48DF-BFE9-6A1784F8F322}" type="datetimeFigureOut">
              <a:rPr lang="pl-PL" smtClean="0"/>
              <a:t>12.12.2020</a:t>
            </a:fld>
            <a:endParaRPr lang="pl-PL"/>
          </a:p>
        </p:txBody>
      </p:sp>
      <p:sp>
        <p:nvSpPr>
          <p:cNvPr id="5" name="Symbol zastępczy stopki 4">
            <a:extLst>
              <a:ext uri="{FF2B5EF4-FFF2-40B4-BE49-F238E27FC236}">
                <a16:creationId xmlns:a16="http://schemas.microsoft.com/office/drawing/2014/main" id="{1C3C9452-5B5F-4EC5-A3D3-FF5615BF91F7}"/>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9DB4CC8E-CBB7-4B33-AC70-225165F773B7}"/>
              </a:ext>
            </a:extLst>
          </p:cNvPr>
          <p:cNvSpPr>
            <a:spLocks noGrp="1"/>
          </p:cNvSpPr>
          <p:nvPr>
            <p:ph type="sldNum" sz="quarter" idx="12"/>
          </p:nvPr>
        </p:nvSpPr>
        <p:spPr/>
        <p:txBody>
          <a:bodyPr/>
          <a:lstStyle/>
          <a:p>
            <a:fld id="{D87712D8-E513-4D99-BB1F-F56F4873140D}" type="slidenum">
              <a:rPr lang="pl-PL" smtClean="0"/>
              <a:t>‹#›</a:t>
            </a:fld>
            <a:endParaRPr lang="pl-PL"/>
          </a:p>
        </p:txBody>
      </p:sp>
    </p:spTree>
    <p:extLst>
      <p:ext uri="{BB962C8B-B14F-4D97-AF65-F5344CB8AC3E}">
        <p14:creationId xmlns:p14="http://schemas.microsoft.com/office/powerpoint/2010/main" val="2877686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23DBD33-C217-467E-8F53-C0919AE4F06F}"/>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FC71621E-F21C-4EA3-A25A-6DC9DA6CE430}"/>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1063CCB1-BD1E-4AB4-88B2-48FD766B6100}"/>
              </a:ext>
            </a:extLst>
          </p:cNvPr>
          <p:cNvSpPr>
            <a:spLocks noGrp="1"/>
          </p:cNvSpPr>
          <p:nvPr>
            <p:ph type="dt" sz="half" idx="10"/>
          </p:nvPr>
        </p:nvSpPr>
        <p:spPr/>
        <p:txBody>
          <a:bodyPr/>
          <a:lstStyle/>
          <a:p>
            <a:fld id="{5619BE56-46BE-48DF-BFE9-6A1784F8F322}" type="datetimeFigureOut">
              <a:rPr lang="pl-PL" smtClean="0"/>
              <a:t>12.12.2020</a:t>
            </a:fld>
            <a:endParaRPr lang="pl-PL"/>
          </a:p>
        </p:txBody>
      </p:sp>
      <p:sp>
        <p:nvSpPr>
          <p:cNvPr id="5" name="Symbol zastępczy stopki 4">
            <a:extLst>
              <a:ext uri="{FF2B5EF4-FFF2-40B4-BE49-F238E27FC236}">
                <a16:creationId xmlns:a16="http://schemas.microsoft.com/office/drawing/2014/main" id="{11221C12-4B0A-4E3D-9E0F-B16526BAED6D}"/>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F92DB120-CC61-49CF-A2D8-1E12D6F31839}"/>
              </a:ext>
            </a:extLst>
          </p:cNvPr>
          <p:cNvSpPr>
            <a:spLocks noGrp="1"/>
          </p:cNvSpPr>
          <p:nvPr>
            <p:ph type="sldNum" sz="quarter" idx="12"/>
          </p:nvPr>
        </p:nvSpPr>
        <p:spPr/>
        <p:txBody>
          <a:bodyPr/>
          <a:lstStyle/>
          <a:p>
            <a:fld id="{D87712D8-E513-4D99-BB1F-F56F4873140D}" type="slidenum">
              <a:rPr lang="pl-PL" smtClean="0"/>
              <a:t>‹#›</a:t>
            </a:fld>
            <a:endParaRPr lang="pl-PL"/>
          </a:p>
        </p:txBody>
      </p:sp>
    </p:spTree>
    <p:extLst>
      <p:ext uri="{BB962C8B-B14F-4D97-AF65-F5344CB8AC3E}">
        <p14:creationId xmlns:p14="http://schemas.microsoft.com/office/powerpoint/2010/main" val="1105817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644CBDEE-8427-493B-A213-378B19616950}"/>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797C3C52-752C-440E-8736-F804BAEF4678}"/>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E93E5BF4-4F3E-4443-BCE5-EB9F1B60B52A}"/>
              </a:ext>
            </a:extLst>
          </p:cNvPr>
          <p:cNvSpPr>
            <a:spLocks noGrp="1"/>
          </p:cNvSpPr>
          <p:nvPr>
            <p:ph type="dt" sz="half" idx="10"/>
          </p:nvPr>
        </p:nvSpPr>
        <p:spPr/>
        <p:txBody>
          <a:bodyPr/>
          <a:lstStyle/>
          <a:p>
            <a:fld id="{5619BE56-46BE-48DF-BFE9-6A1784F8F322}" type="datetimeFigureOut">
              <a:rPr lang="pl-PL" smtClean="0"/>
              <a:t>12.12.2020</a:t>
            </a:fld>
            <a:endParaRPr lang="pl-PL"/>
          </a:p>
        </p:txBody>
      </p:sp>
      <p:sp>
        <p:nvSpPr>
          <p:cNvPr id="5" name="Symbol zastępczy stopki 4">
            <a:extLst>
              <a:ext uri="{FF2B5EF4-FFF2-40B4-BE49-F238E27FC236}">
                <a16:creationId xmlns:a16="http://schemas.microsoft.com/office/drawing/2014/main" id="{82FC6680-A452-493A-900D-A12E18D9682E}"/>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A27F8BED-EC25-4F49-80EB-28C18C78E51E}"/>
              </a:ext>
            </a:extLst>
          </p:cNvPr>
          <p:cNvSpPr>
            <a:spLocks noGrp="1"/>
          </p:cNvSpPr>
          <p:nvPr>
            <p:ph type="sldNum" sz="quarter" idx="12"/>
          </p:nvPr>
        </p:nvSpPr>
        <p:spPr/>
        <p:txBody>
          <a:bodyPr/>
          <a:lstStyle/>
          <a:p>
            <a:fld id="{D87712D8-E513-4D99-BB1F-F56F4873140D}" type="slidenum">
              <a:rPr lang="pl-PL" smtClean="0"/>
              <a:t>‹#›</a:t>
            </a:fld>
            <a:endParaRPr lang="pl-PL"/>
          </a:p>
        </p:txBody>
      </p:sp>
    </p:spTree>
    <p:extLst>
      <p:ext uri="{BB962C8B-B14F-4D97-AF65-F5344CB8AC3E}">
        <p14:creationId xmlns:p14="http://schemas.microsoft.com/office/powerpoint/2010/main" val="3599207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B69900C-8E63-4710-ADB3-A09EBF14DBE2}"/>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0690CD3F-536D-4D0E-8D53-88F9A6588E5C}"/>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53B8D992-D083-44CD-B946-D0802D601CFA}"/>
              </a:ext>
            </a:extLst>
          </p:cNvPr>
          <p:cNvSpPr>
            <a:spLocks noGrp="1"/>
          </p:cNvSpPr>
          <p:nvPr>
            <p:ph type="dt" sz="half" idx="10"/>
          </p:nvPr>
        </p:nvSpPr>
        <p:spPr/>
        <p:txBody>
          <a:bodyPr/>
          <a:lstStyle/>
          <a:p>
            <a:fld id="{5619BE56-46BE-48DF-BFE9-6A1784F8F322}" type="datetimeFigureOut">
              <a:rPr lang="pl-PL" smtClean="0"/>
              <a:t>12.12.2020</a:t>
            </a:fld>
            <a:endParaRPr lang="pl-PL"/>
          </a:p>
        </p:txBody>
      </p:sp>
      <p:sp>
        <p:nvSpPr>
          <p:cNvPr id="5" name="Symbol zastępczy stopki 4">
            <a:extLst>
              <a:ext uri="{FF2B5EF4-FFF2-40B4-BE49-F238E27FC236}">
                <a16:creationId xmlns:a16="http://schemas.microsoft.com/office/drawing/2014/main" id="{B5808E9C-F049-46C7-84C9-3CF945B89B30}"/>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6045686F-DFE1-4922-ACA2-A940DB8BB5AE}"/>
              </a:ext>
            </a:extLst>
          </p:cNvPr>
          <p:cNvSpPr>
            <a:spLocks noGrp="1"/>
          </p:cNvSpPr>
          <p:nvPr>
            <p:ph type="sldNum" sz="quarter" idx="12"/>
          </p:nvPr>
        </p:nvSpPr>
        <p:spPr/>
        <p:txBody>
          <a:bodyPr/>
          <a:lstStyle/>
          <a:p>
            <a:fld id="{D87712D8-E513-4D99-BB1F-F56F4873140D}" type="slidenum">
              <a:rPr lang="pl-PL" smtClean="0"/>
              <a:t>‹#›</a:t>
            </a:fld>
            <a:endParaRPr lang="pl-PL"/>
          </a:p>
        </p:txBody>
      </p:sp>
    </p:spTree>
    <p:extLst>
      <p:ext uri="{BB962C8B-B14F-4D97-AF65-F5344CB8AC3E}">
        <p14:creationId xmlns:p14="http://schemas.microsoft.com/office/powerpoint/2010/main" val="1208888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9D09FB8-0E51-406B-86D5-F906509FA733}"/>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272E1FE7-E6AD-46E9-AD25-6508A79DD0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68D6A66B-7D18-4E59-B9E5-02A08B9F150C}"/>
              </a:ext>
            </a:extLst>
          </p:cNvPr>
          <p:cNvSpPr>
            <a:spLocks noGrp="1"/>
          </p:cNvSpPr>
          <p:nvPr>
            <p:ph type="dt" sz="half" idx="10"/>
          </p:nvPr>
        </p:nvSpPr>
        <p:spPr/>
        <p:txBody>
          <a:bodyPr/>
          <a:lstStyle/>
          <a:p>
            <a:fld id="{5619BE56-46BE-48DF-BFE9-6A1784F8F322}" type="datetimeFigureOut">
              <a:rPr lang="pl-PL" smtClean="0"/>
              <a:t>12.12.2020</a:t>
            </a:fld>
            <a:endParaRPr lang="pl-PL"/>
          </a:p>
        </p:txBody>
      </p:sp>
      <p:sp>
        <p:nvSpPr>
          <p:cNvPr id="5" name="Symbol zastępczy stopki 4">
            <a:extLst>
              <a:ext uri="{FF2B5EF4-FFF2-40B4-BE49-F238E27FC236}">
                <a16:creationId xmlns:a16="http://schemas.microsoft.com/office/drawing/2014/main" id="{202F80EF-F709-4457-9883-E6C0FB42C9C6}"/>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1B6318CE-A4E9-4561-886B-783FD583CB25}"/>
              </a:ext>
            </a:extLst>
          </p:cNvPr>
          <p:cNvSpPr>
            <a:spLocks noGrp="1"/>
          </p:cNvSpPr>
          <p:nvPr>
            <p:ph type="sldNum" sz="quarter" idx="12"/>
          </p:nvPr>
        </p:nvSpPr>
        <p:spPr/>
        <p:txBody>
          <a:bodyPr/>
          <a:lstStyle/>
          <a:p>
            <a:fld id="{D87712D8-E513-4D99-BB1F-F56F4873140D}" type="slidenum">
              <a:rPr lang="pl-PL" smtClean="0"/>
              <a:t>‹#›</a:t>
            </a:fld>
            <a:endParaRPr lang="pl-PL"/>
          </a:p>
        </p:txBody>
      </p:sp>
    </p:spTree>
    <p:extLst>
      <p:ext uri="{BB962C8B-B14F-4D97-AF65-F5344CB8AC3E}">
        <p14:creationId xmlns:p14="http://schemas.microsoft.com/office/powerpoint/2010/main" val="1592503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CF1D3E5-3DD3-4965-80DF-E34B5F355662}"/>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E5F1BE6A-E48E-4AC3-9B0E-BCFB7CF8D9A2}"/>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EFF5919E-8584-4D3C-B581-2C176A3A84D2}"/>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099A17B5-D17A-4F6B-AAAB-05F34E5B1339}"/>
              </a:ext>
            </a:extLst>
          </p:cNvPr>
          <p:cNvSpPr>
            <a:spLocks noGrp="1"/>
          </p:cNvSpPr>
          <p:nvPr>
            <p:ph type="dt" sz="half" idx="10"/>
          </p:nvPr>
        </p:nvSpPr>
        <p:spPr/>
        <p:txBody>
          <a:bodyPr/>
          <a:lstStyle/>
          <a:p>
            <a:fld id="{5619BE56-46BE-48DF-BFE9-6A1784F8F322}" type="datetimeFigureOut">
              <a:rPr lang="pl-PL" smtClean="0"/>
              <a:t>12.12.2020</a:t>
            </a:fld>
            <a:endParaRPr lang="pl-PL"/>
          </a:p>
        </p:txBody>
      </p:sp>
      <p:sp>
        <p:nvSpPr>
          <p:cNvPr id="6" name="Symbol zastępczy stopki 5">
            <a:extLst>
              <a:ext uri="{FF2B5EF4-FFF2-40B4-BE49-F238E27FC236}">
                <a16:creationId xmlns:a16="http://schemas.microsoft.com/office/drawing/2014/main" id="{982765AF-8780-4D0F-80D8-0A793B0D1A87}"/>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0315E8EB-EC61-4A8D-9C71-E8EED7F0B052}"/>
              </a:ext>
            </a:extLst>
          </p:cNvPr>
          <p:cNvSpPr>
            <a:spLocks noGrp="1"/>
          </p:cNvSpPr>
          <p:nvPr>
            <p:ph type="sldNum" sz="quarter" idx="12"/>
          </p:nvPr>
        </p:nvSpPr>
        <p:spPr/>
        <p:txBody>
          <a:bodyPr/>
          <a:lstStyle/>
          <a:p>
            <a:fld id="{D87712D8-E513-4D99-BB1F-F56F4873140D}" type="slidenum">
              <a:rPr lang="pl-PL" smtClean="0"/>
              <a:t>‹#›</a:t>
            </a:fld>
            <a:endParaRPr lang="pl-PL"/>
          </a:p>
        </p:txBody>
      </p:sp>
    </p:spTree>
    <p:extLst>
      <p:ext uri="{BB962C8B-B14F-4D97-AF65-F5344CB8AC3E}">
        <p14:creationId xmlns:p14="http://schemas.microsoft.com/office/powerpoint/2010/main" val="3056362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B61D57B-BDA1-4C63-B4A3-A8DDE68675D0}"/>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4A063803-FEC8-47D4-AF4B-02059B5E97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F4BD799D-9A97-4141-B70C-D74B52D2F129}"/>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87EDAD3C-F193-48A2-AFFD-7A1C7E21F6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B6B83BB4-6968-45FF-8F21-DE5E0DE2E1DE}"/>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A3E03083-97E0-4117-903E-45BA854CA94D}"/>
              </a:ext>
            </a:extLst>
          </p:cNvPr>
          <p:cNvSpPr>
            <a:spLocks noGrp="1"/>
          </p:cNvSpPr>
          <p:nvPr>
            <p:ph type="dt" sz="half" idx="10"/>
          </p:nvPr>
        </p:nvSpPr>
        <p:spPr/>
        <p:txBody>
          <a:bodyPr/>
          <a:lstStyle/>
          <a:p>
            <a:fld id="{5619BE56-46BE-48DF-BFE9-6A1784F8F322}" type="datetimeFigureOut">
              <a:rPr lang="pl-PL" smtClean="0"/>
              <a:t>12.12.2020</a:t>
            </a:fld>
            <a:endParaRPr lang="pl-PL"/>
          </a:p>
        </p:txBody>
      </p:sp>
      <p:sp>
        <p:nvSpPr>
          <p:cNvPr id="8" name="Symbol zastępczy stopki 7">
            <a:extLst>
              <a:ext uri="{FF2B5EF4-FFF2-40B4-BE49-F238E27FC236}">
                <a16:creationId xmlns:a16="http://schemas.microsoft.com/office/drawing/2014/main" id="{426ECE3B-5E28-43CB-A95C-797BC2DD70CF}"/>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1F9E3B29-13C4-498F-9007-6366C83EAF27}"/>
              </a:ext>
            </a:extLst>
          </p:cNvPr>
          <p:cNvSpPr>
            <a:spLocks noGrp="1"/>
          </p:cNvSpPr>
          <p:nvPr>
            <p:ph type="sldNum" sz="quarter" idx="12"/>
          </p:nvPr>
        </p:nvSpPr>
        <p:spPr/>
        <p:txBody>
          <a:bodyPr/>
          <a:lstStyle/>
          <a:p>
            <a:fld id="{D87712D8-E513-4D99-BB1F-F56F4873140D}" type="slidenum">
              <a:rPr lang="pl-PL" smtClean="0"/>
              <a:t>‹#›</a:t>
            </a:fld>
            <a:endParaRPr lang="pl-PL"/>
          </a:p>
        </p:txBody>
      </p:sp>
    </p:spTree>
    <p:extLst>
      <p:ext uri="{BB962C8B-B14F-4D97-AF65-F5344CB8AC3E}">
        <p14:creationId xmlns:p14="http://schemas.microsoft.com/office/powerpoint/2010/main" val="1921694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D5EF293-D829-4566-9091-2E17F4DBB40D}"/>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7702F188-2730-4D13-92B6-2C690582CACC}"/>
              </a:ext>
            </a:extLst>
          </p:cNvPr>
          <p:cNvSpPr>
            <a:spLocks noGrp="1"/>
          </p:cNvSpPr>
          <p:nvPr>
            <p:ph type="dt" sz="half" idx="10"/>
          </p:nvPr>
        </p:nvSpPr>
        <p:spPr/>
        <p:txBody>
          <a:bodyPr/>
          <a:lstStyle/>
          <a:p>
            <a:fld id="{5619BE56-46BE-48DF-BFE9-6A1784F8F322}" type="datetimeFigureOut">
              <a:rPr lang="pl-PL" smtClean="0"/>
              <a:t>12.12.2020</a:t>
            </a:fld>
            <a:endParaRPr lang="pl-PL"/>
          </a:p>
        </p:txBody>
      </p:sp>
      <p:sp>
        <p:nvSpPr>
          <p:cNvPr id="4" name="Symbol zastępczy stopki 3">
            <a:extLst>
              <a:ext uri="{FF2B5EF4-FFF2-40B4-BE49-F238E27FC236}">
                <a16:creationId xmlns:a16="http://schemas.microsoft.com/office/drawing/2014/main" id="{D3981E6B-47F4-472B-A93B-D6138B08D562}"/>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745C1A15-BE0E-4165-B769-510942EF0012}"/>
              </a:ext>
            </a:extLst>
          </p:cNvPr>
          <p:cNvSpPr>
            <a:spLocks noGrp="1"/>
          </p:cNvSpPr>
          <p:nvPr>
            <p:ph type="sldNum" sz="quarter" idx="12"/>
          </p:nvPr>
        </p:nvSpPr>
        <p:spPr/>
        <p:txBody>
          <a:bodyPr/>
          <a:lstStyle/>
          <a:p>
            <a:fld id="{D87712D8-E513-4D99-BB1F-F56F4873140D}" type="slidenum">
              <a:rPr lang="pl-PL" smtClean="0"/>
              <a:t>‹#›</a:t>
            </a:fld>
            <a:endParaRPr lang="pl-PL"/>
          </a:p>
        </p:txBody>
      </p:sp>
    </p:spTree>
    <p:extLst>
      <p:ext uri="{BB962C8B-B14F-4D97-AF65-F5344CB8AC3E}">
        <p14:creationId xmlns:p14="http://schemas.microsoft.com/office/powerpoint/2010/main" val="2123116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B850774A-3BE3-4A54-9E70-A2CA342CBFA0}"/>
              </a:ext>
            </a:extLst>
          </p:cNvPr>
          <p:cNvSpPr>
            <a:spLocks noGrp="1"/>
          </p:cNvSpPr>
          <p:nvPr>
            <p:ph type="dt" sz="half" idx="10"/>
          </p:nvPr>
        </p:nvSpPr>
        <p:spPr/>
        <p:txBody>
          <a:bodyPr/>
          <a:lstStyle/>
          <a:p>
            <a:fld id="{5619BE56-46BE-48DF-BFE9-6A1784F8F322}" type="datetimeFigureOut">
              <a:rPr lang="pl-PL" smtClean="0"/>
              <a:t>12.12.2020</a:t>
            </a:fld>
            <a:endParaRPr lang="pl-PL"/>
          </a:p>
        </p:txBody>
      </p:sp>
      <p:sp>
        <p:nvSpPr>
          <p:cNvPr id="3" name="Symbol zastępczy stopki 2">
            <a:extLst>
              <a:ext uri="{FF2B5EF4-FFF2-40B4-BE49-F238E27FC236}">
                <a16:creationId xmlns:a16="http://schemas.microsoft.com/office/drawing/2014/main" id="{BE51B943-4E91-4848-8C4F-A67452A61F37}"/>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EB3A8B7C-1525-4014-BEC3-CD2D4C96524F}"/>
              </a:ext>
            </a:extLst>
          </p:cNvPr>
          <p:cNvSpPr>
            <a:spLocks noGrp="1"/>
          </p:cNvSpPr>
          <p:nvPr>
            <p:ph type="sldNum" sz="quarter" idx="12"/>
          </p:nvPr>
        </p:nvSpPr>
        <p:spPr/>
        <p:txBody>
          <a:bodyPr/>
          <a:lstStyle/>
          <a:p>
            <a:fld id="{D87712D8-E513-4D99-BB1F-F56F4873140D}" type="slidenum">
              <a:rPr lang="pl-PL" smtClean="0"/>
              <a:t>‹#›</a:t>
            </a:fld>
            <a:endParaRPr lang="pl-PL"/>
          </a:p>
        </p:txBody>
      </p:sp>
    </p:spTree>
    <p:extLst>
      <p:ext uri="{BB962C8B-B14F-4D97-AF65-F5344CB8AC3E}">
        <p14:creationId xmlns:p14="http://schemas.microsoft.com/office/powerpoint/2010/main" val="3988791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348248F-0B0B-4E6D-BFAA-514976E5497D}"/>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3C527C8D-A08D-4E75-A6D3-79D77B2EA8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86885D26-5856-40C3-9175-3E45684C54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6699A97F-55EC-478F-B4CB-568AA2A6B5CA}"/>
              </a:ext>
            </a:extLst>
          </p:cNvPr>
          <p:cNvSpPr>
            <a:spLocks noGrp="1"/>
          </p:cNvSpPr>
          <p:nvPr>
            <p:ph type="dt" sz="half" idx="10"/>
          </p:nvPr>
        </p:nvSpPr>
        <p:spPr/>
        <p:txBody>
          <a:bodyPr/>
          <a:lstStyle/>
          <a:p>
            <a:fld id="{5619BE56-46BE-48DF-BFE9-6A1784F8F322}" type="datetimeFigureOut">
              <a:rPr lang="pl-PL" smtClean="0"/>
              <a:t>12.12.2020</a:t>
            </a:fld>
            <a:endParaRPr lang="pl-PL"/>
          </a:p>
        </p:txBody>
      </p:sp>
      <p:sp>
        <p:nvSpPr>
          <p:cNvPr id="6" name="Symbol zastępczy stopki 5">
            <a:extLst>
              <a:ext uri="{FF2B5EF4-FFF2-40B4-BE49-F238E27FC236}">
                <a16:creationId xmlns:a16="http://schemas.microsoft.com/office/drawing/2014/main" id="{BC298F84-2E09-4264-B2F3-3D2AB573C98A}"/>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880965F1-8E35-4BC3-AF4A-EBC50D33AAFF}"/>
              </a:ext>
            </a:extLst>
          </p:cNvPr>
          <p:cNvSpPr>
            <a:spLocks noGrp="1"/>
          </p:cNvSpPr>
          <p:nvPr>
            <p:ph type="sldNum" sz="quarter" idx="12"/>
          </p:nvPr>
        </p:nvSpPr>
        <p:spPr/>
        <p:txBody>
          <a:bodyPr/>
          <a:lstStyle/>
          <a:p>
            <a:fld id="{D87712D8-E513-4D99-BB1F-F56F4873140D}" type="slidenum">
              <a:rPr lang="pl-PL" smtClean="0"/>
              <a:t>‹#›</a:t>
            </a:fld>
            <a:endParaRPr lang="pl-PL"/>
          </a:p>
        </p:txBody>
      </p:sp>
    </p:spTree>
    <p:extLst>
      <p:ext uri="{BB962C8B-B14F-4D97-AF65-F5344CB8AC3E}">
        <p14:creationId xmlns:p14="http://schemas.microsoft.com/office/powerpoint/2010/main" val="4227022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75A611E-FA5C-482B-A9A6-3B5FF8757F10}"/>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43CC4E42-3672-4893-9DC9-EB8FB2663F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F65994C7-22B7-40B9-8490-3B28227699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BD397D0A-C047-4BE2-8460-6E46211D44EB}"/>
              </a:ext>
            </a:extLst>
          </p:cNvPr>
          <p:cNvSpPr>
            <a:spLocks noGrp="1"/>
          </p:cNvSpPr>
          <p:nvPr>
            <p:ph type="dt" sz="half" idx="10"/>
          </p:nvPr>
        </p:nvSpPr>
        <p:spPr/>
        <p:txBody>
          <a:bodyPr/>
          <a:lstStyle/>
          <a:p>
            <a:fld id="{5619BE56-46BE-48DF-BFE9-6A1784F8F322}" type="datetimeFigureOut">
              <a:rPr lang="pl-PL" smtClean="0"/>
              <a:t>12.12.2020</a:t>
            </a:fld>
            <a:endParaRPr lang="pl-PL"/>
          </a:p>
        </p:txBody>
      </p:sp>
      <p:sp>
        <p:nvSpPr>
          <p:cNvPr id="6" name="Symbol zastępczy stopki 5">
            <a:extLst>
              <a:ext uri="{FF2B5EF4-FFF2-40B4-BE49-F238E27FC236}">
                <a16:creationId xmlns:a16="http://schemas.microsoft.com/office/drawing/2014/main" id="{25727C06-6742-4DA5-9616-9B54F560DC48}"/>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74D67715-D384-4757-AC00-D06828D8F4A0}"/>
              </a:ext>
            </a:extLst>
          </p:cNvPr>
          <p:cNvSpPr>
            <a:spLocks noGrp="1"/>
          </p:cNvSpPr>
          <p:nvPr>
            <p:ph type="sldNum" sz="quarter" idx="12"/>
          </p:nvPr>
        </p:nvSpPr>
        <p:spPr/>
        <p:txBody>
          <a:bodyPr/>
          <a:lstStyle/>
          <a:p>
            <a:fld id="{D87712D8-E513-4D99-BB1F-F56F4873140D}" type="slidenum">
              <a:rPr lang="pl-PL" smtClean="0"/>
              <a:t>‹#›</a:t>
            </a:fld>
            <a:endParaRPr lang="pl-PL"/>
          </a:p>
        </p:txBody>
      </p:sp>
    </p:spTree>
    <p:extLst>
      <p:ext uri="{BB962C8B-B14F-4D97-AF65-F5344CB8AC3E}">
        <p14:creationId xmlns:p14="http://schemas.microsoft.com/office/powerpoint/2010/main" val="3686810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A9855278-7850-4C6C-BA5E-DEB28363BB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40A97153-DF3E-46B2-B20D-0DB8BAF0A9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3EF99E68-88E3-4DAF-99B1-1372853A53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19BE56-46BE-48DF-BFE9-6A1784F8F322}" type="datetimeFigureOut">
              <a:rPr lang="pl-PL" smtClean="0"/>
              <a:t>12.12.2020</a:t>
            </a:fld>
            <a:endParaRPr lang="pl-PL"/>
          </a:p>
        </p:txBody>
      </p:sp>
      <p:sp>
        <p:nvSpPr>
          <p:cNvPr id="5" name="Symbol zastępczy stopki 4">
            <a:extLst>
              <a:ext uri="{FF2B5EF4-FFF2-40B4-BE49-F238E27FC236}">
                <a16:creationId xmlns:a16="http://schemas.microsoft.com/office/drawing/2014/main" id="{6AA4A16E-E3CC-45BC-8EB8-7B45386A16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5BB7833C-56BB-42DD-AA5D-6D1C75F4C7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7712D8-E513-4D99-BB1F-F56F4873140D}" type="slidenum">
              <a:rPr lang="pl-PL" smtClean="0"/>
              <a:t>‹#›</a:t>
            </a:fld>
            <a:endParaRPr lang="pl-PL"/>
          </a:p>
        </p:txBody>
      </p:sp>
    </p:spTree>
    <p:extLst>
      <p:ext uri="{BB962C8B-B14F-4D97-AF65-F5344CB8AC3E}">
        <p14:creationId xmlns:p14="http://schemas.microsoft.com/office/powerpoint/2010/main" val="3650137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772A5A7-408F-45FF-A62E-6146506F8BE4}"/>
              </a:ext>
            </a:extLst>
          </p:cNvPr>
          <p:cNvSpPr>
            <a:spLocks noGrp="1"/>
          </p:cNvSpPr>
          <p:nvPr>
            <p:ph type="ctrTitle"/>
          </p:nvPr>
        </p:nvSpPr>
        <p:spPr>
          <a:xfrm>
            <a:off x="5827593" y="1655286"/>
            <a:ext cx="5991367" cy="2610042"/>
          </a:xfrm>
        </p:spPr>
        <p:txBody>
          <a:bodyPr>
            <a:normAutofit/>
          </a:bodyPr>
          <a:lstStyle/>
          <a:p>
            <a:pPr algn="l"/>
            <a:r>
              <a:rPr lang="pl-PL" sz="5000" b="1" dirty="0"/>
              <a:t>Szkolne koncepcje uczestnictwa rodziców w edukacji dzieci</a:t>
            </a:r>
          </a:p>
        </p:txBody>
      </p:sp>
      <p:sp>
        <p:nvSpPr>
          <p:cNvPr id="38" name="Freeform: Shape 32">
            <a:extLst>
              <a:ext uri="{FF2B5EF4-FFF2-40B4-BE49-F238E27FC236}">
                <a16:creationId xmlns:a16="http://schemas.microsoft.com/office/drawing/2014/main" id="{A655A132-543A-420C-B045-863DB1829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532876" cy="1290953"/>
          </a:xfrm>
          <a:custGeom>
            <a:avLst/>
            <a:gdLst>
              <a:gd name="connsiteX0" fmla="*/ 0 w 5532876"/>
              <a:gd name="connsiteY0" fmla="*/ 0 h 1290953"/>
              <a:gd name="connsiteX1" fmla="*/ 5532876 w 5532876"/>
              <a:gd name="connsiteY1" fmla="*/ 0 h 1290953"/>
              <a:gd name="connsiteX2" fmla="*/ 4936972 w 5532876"/>
              <a:gd name="connsiteY2" fmla="*/ 1290953 h 1290953"/>
              <a:gd name="connsiteX3" fmla="*/ 0 w 5532876"/>
              <a:gd name="connsiteY3" fmla="*/ 1290953 h 1290953"/>
            </a:gdLst>
            <a:ahLst/>
            <a:cxnLst>
              <a:cxn ang="0">
                <a:pos x="connsiteX0" y="connsiteY0"/>
              </a:cxn>
              <a:cxn ang="0">
                <a:pos x="connsiteX1" y="connsiteY1"/>
              </a:cxn>
              <a:cxn ang="0">
                <a:pos x="connsiteX2" y="connsiteY2"/>
              </a:cxn>
              <a:cxn ang="0">
                <a:pos x="connsiteX3" y="connsiteY3"/>
              </a:cxn>
            </a:cxnLst>
            <a:rect l="l" t="t" r="r" b="b"/>
            <a:pathLst>
              <a:path w="5532876" h="1290953">
                <a:moveTo>
                  <a:pt x="0" y="0"/>
                </a:moveTo>
                <a:lnTo>
                  <a:pt x="5532876" y="0"/>
                </a:lnTo>
                <a:lnTo>
                  <a:pt x="4936972" y="1290953"/>
                </a:lnTo>
                <a:lnTo>
                  <a:pt x="0" y="1290953"/>
                </a:ln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0" name="Freeform: Shape 34">
            <a:extLst>
              <a:ext uri="{FF2B5EF4-FFF2-40B4-BE49-F238E27FC236}">
                <a16:creationId xmlns:a16="http://schemas.microsoft.com/office/drawing/2014/main" id="{C8908FA0-651E-4684-866E-0B2BAA88B3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7841" y="1"/>
            <a:ext cx="7094159" cy="1290953"/>
          </a:xfrm>
          <a:custGeom>
            <a:avLst/>
            <a:gdLst>
              <a:gd name="connsiteX0" fmla="*/ 595904 w 7094159"/>
              <a:gd name="connsiteY0" fmla="*/ 0 h 1290953"/>
              <a:gd name="connsiteX1" fmla="*/ 7094159 w 7094159"/>
              <a:gd name="connsiteY1" fmla="*/ 0 h 1290953"/>
              <a:gd name="connsiteX2" fmla="*/ 7094159 w 7094159"/>
              <a:gd name="connsiteY2" fmla="*/ 1290553 h 1290953"/>
              <a:gd name="connsiteX3" fmla="*/ 5920618 w 7094159"/>
              <a:gd name="connsiteY3" fmla="*/ 1290553 h 1290953"/>
              <a:gd name="connsiteX4" fmla="*/ 5920618 w 7094159"/>
              <a:gd name="connsiteY4" fmla="*/ 1290953 h 1290953"/>
              <a:gd name="connsiteX5" fmla="*/ 2729248 w 7094159"/>
              <a:gd name="connsiteY5" fmla="*/ 1290953 h 1290953"/>
              <a:gd name="connsiteX6" fmla="*/ 2574303 w 7094159"/>
              <a:gd name="connsiteY6" fmla="*/ 1290953 h 1290953"/>
              <a:gd name="connsiteX7" fmla="*/ 0 w 7094159"/>
              <a:gd name="connsiteY7" fmla="*/ 1290953 h 1290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94159" h="1290953">
                <a:moveTo>
                  <a:pt x="595904" y="0"/>
                </a:moveTo>
                <a:lnTo>
                  <a:pt x="7094159" y="0"/>
                </a:lnTo>
                <a:lnTo>
                  <a:pt x="7094159" y="1290553"/>
                </a:lnTo>
                <a:lnTo>
                  <a:pt x="5920618" y="1290553"/>
                </a:lnTo>
                <a:lnTo>
                  <a:pt x="5920618" y="1290953"/>
                </a:lnTo>
                <a:lnTo>
                  <a:pt x="2729248" y="1290953"/>
                </a:lnTo>
                <a:lnTo>
                  <a:pt x="2574303" y="1290953"/>
                </a:lnTo>
                <a:lnTo>
                  <a:pt x="0" y="1290953"/>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Obraz 4" descr="Obraz zawierający komputer, pomieszczenie, koszula, stół&#10;&#10;Opis wygenerowany automatycznie">
            <a:extLst>
              <a:ext uri="{FF2B5EF4-FFF2-40B4-BE49-F238E27FC236}">
                <a16:creationId xmlns:a16="http://schemas.microsoft.com/office/drawing/2014/main" id="{CCE4F756-AE53-47DB-8D53-FF0DFBCA854C}"/>
              </a:ext>
            </a:extLst>
          </p:cNvPr>
          <p:cNvPicPr>
            <a:picLocks noChangeAspect="1"/>
          </p:cNvPicPr>
          <p:nvPr/>
        </p:nvPicPr>
        <p:blipFill rotWithShape="1">
          <a:blip r:embed="rId2">
            <a:extLst>
              <a:ext uri="{28A0092B-C50C-407E-A947-70E740481C1C}">
                <a14:useLocalDpi xmlns:a14="http://schemas.microsoft.com/office/drawing/2010/main" val="0"/>
              </a:ext>
            </a:extLst>
          </a:blip>
          <a:srcRect l="22753" r="26121" b="1"/>
          <a:stretch/>
        </p:blipFill>
        <p:spPr>
          <a:xfrm>
            <a:off x="1572454" y="1655560"/>
            <a:ext cx="3616958" cy="3484205"/>
          </a:xfrm>
          <a:prstGeom prst="rect">
            <a:avLst/>
          </a:prstGeom>
        </p:spPr>
      </p:pic>
      <p:sp>
        <p:nvSpPr>
          <p:cNvPr id="37" name="Freeform: Shape 36">
            <a:extLst>
              <a:ext uri="{FF2B5EF4-FFF2-40B4-BE49-F238E27FC236}">
                <a16:creationId xmlns:a16="http://schemas.microsoft.com/office/drawing/2014/main" id="{6D774DE7-7E08-4AD4-A4B9-E7758DECB2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22116" y="5450103"/>
            <a:ext cx="5569884" cy="1407897"/>
          </a:xfrm>
          <a:custGeom>
            <a:avLst/>
            <a:gdLst>
              <a:gd name="connsiteX0" fmla="*/ 652041 w 5569884"/>
              <a:gd name="connsiteY0" fmla="*/ 0 h 1407897"/>
              <a:gd name="connsiteX1" fmla="*/ 5569884 w 5569884"/>
              <a:gd name="connsiteY1" fmla="*/ 0 h 1407897"/>
              <a:gd name="connsiteX2" fmla="*/ 5569884 w 5569884"/>
              <a:gd name="connsiteY2" fmla="*/ 1407897 h 1407897"/>
              <a:gd name="connsiteX3" fmla="*/ 0 w 5569884"/>
              <a:gd name="connsiteY3" fmla="*/ 1407897 h 1407897"/>
            </a:gdLst>
            <a:ahLst/>
            <a:cxnLst>
              <a:cxn ang="0">
                <a:pos x="connsiteX0" y="connsiteY0"/>
              </a:cxn>
              <a:cxn ang="0">
                <a:pos x="connsiteX1" y="connsiteY1"/>
              </a:cxn>
              <a:cxn ang="0">
                <a:pos x="connsiteX2" y="connsiteY2"/>
              </a:cxn>
              <a:cxn ang="0">
                <a:pos x="connsiteX3" y="connsiteY3"/>
              </a:cxn>
            </a:cxnLst>
            <a:rect l="l" t="t" r="r" b="b"/>
            <a:pathLst>
              <a:path w="5569884" h="1407897">
                <a:moveTo>
                  <a:pt x="652041" y="0"/>
                </a:moveTo>
                <a:lnTo>
                  <a:pt x="5569884" y="0"/>
                </a:lnTo>
                <a:lnTo>
                  <a:pt x="5569884" y="1407897"/>
                </a:lnTo>
                <a:lnTo>
                  <a:pt x="0" y="1407897"/>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9" name="Freeform: Shape 38">
            <a:extLst>
              <a:ext uri="{FF2B5EF4-FFF2-40B4-BE49-F238E27FC236}">
                <a16:creationId xmlns:a16="http://schemas.microsoft.com/office/drawing/2014/main" id="{2366A95B-DCA5-4A24-84FD-B90CDBC590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450103"/>
            <a:ext cx="7114535" cy="1407897"/>
          </a:xfrm>
          <a:custGeom>
            <a:avLst/>
            <a:gdLst>
              <a:gd name="connsiteX0" fmla="*/ 0 w 7114535"/>
              <a:gd name="connsiteY0" fmla="*/ 0 h 1407897"/>
              <a:gd name="connsiteX1" fmla="*/ 1189345 w 7114535"/>
              <a:gd name="connsiteY1" fmla="*/ 0 h 1407897"/>
              <a:gd name="connsiteX2" fmla="*/ 7114535 w 7114535"/>
              <a:gd name="connsiteY2" fmla="*/ 0 h 1407897"/>
              <a:gd name="connsiteX3" fmla="*/ 6462495 w 7114535"/>
              <a:gd name="connsiteY3" fmla="*/ 1407897 h 1407897"/>
              <a:gd name="connsiteX4" fmla="*/ 0 w 7114535"/>
              <a:gd name="connsiteY4" fmla="*/ 1407897 h 14078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14535" h="1407897">
                <a:moveTo>
                  <a:pt x="0" y="0"/>
                </a:moveTo>
                <a:lnTo>
                  <a:pt x="1189345" y="0"/>
                </a:lnTo>
                <a:lnTo>
                  <a:pt x="7114535" y="0"/>
                </a:lnTo>
                <a:lnTo>
                  <a:pt x="6462495" y="1407897"/>
                </a:lnTo>
                <a:lnTo>
                  <a:pt x="0" y="1407897"/>
                </a:lnTo>
                <a:close/>
              </a:path>
            </a:pathLst>
          </a:custGeom>
          <a:solidFill>
            <a:srgbClr val="7F7F7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pole tekstowe 10">
            <a:extLst>
              <a:ext uri="{FF2B5EF4-FFF2-40B4-BE49-F238E27FC236}">
                <a16:creationId xmlns:a16="http://schemas.microsoft.com/office/drawing/2014/main" id="{7E5AF19D-68B6-47B3-B63C-1EEB1631D645}"/>
              </a:ext>
            </a:extLst>
          </p:cNvPr>
          <p:cNvSpPr txBox="1"/>
          <p:nvPr/>
        </p:nvSpPr>
        <p:spPr>
          <a:xfrm>
            <a:off x="9162107" y="6374753"/>
            <a:ext cx="6675134" cy="369332"/>
          </a:xfrm>
          <a:prstGeom prst="rect">
            <a:avLst/>
          </a:prstGeom>
          <a:noFill/>
        </p:spPr>
        <p:txBody>
          <a:bodyPr wrap="square">
            <a:spAutoFit/>
          </a:bodyPr>
          <a:lstStyle/>
          <a:p>
            <a:pPr>
              <a:spcAft>
                <a:spcPts val="600"/>
              </a:spcAft>
            </a:pPr>
            <a:r>
              <a:rPr lang="pl-PL" b="0" i="0">
                <a:solidFill>
                  <a:srgbClr val="A2A2A2"/>
                </a:solidFill>
                <a:effectLst/>
                <a:latin typeface="Arial" panose="020B0604020202020204" pitchFamily="34" charset="0"/>
              </a:rPr>
              <a:t>Foto. źródło: ShutterStock</a:t>
            </a:r>
            <a:endParaRPr lang="pl-PL"/>
          </a:p>
        </p:txBody>
      </p:sp>
      <p:sp>
        <p:nvSpPr>
          <p:cNvPr id="3" name="Podtytuł 2">
            <a:extLst>
              <a:ext uri="{FF2B5EF4-FFF2-40B4-BE49-F238E27FC236}">
                <a16:creationId xmlns:a16="http://schemas.microsoft.com/office/drawing/2014/main" id="{ED75D60A-EA6A-43A2-8626-740389BC26C4}"/>
              </a:ext>
            </a:extLst>
          </p:cNvPr>
          <p:cNvSpPr>
            <a:spLocks noGrp="1"/>
          </p:cNvSpPr>
          <p:nvPr>
            <p:ph type="subTitle" idx="1"/>
          </p:nvPr>
        </p:nvSpPr>
        <p:spPr>
          <a:xfrm>
            <a:off x="7260609" y="4373384"/>
            <a:ext cx="4831307" cy="2370701"/>
          </a:xfrm>
        </p:spPr>
        <p:txBody>
          <a:bodyPr>
            <a:normAutofit/>
          </a:bodyPr>
          <a:lstStyle/>
          <a:p>
            <a:pPr algn="l"/>
            <a:r>
              <a:rPr lang="pl-PL" sz="2000" dirty="0"/>
              <a:t>na przykładzie zebrań z rodzicami </a:t>
            </a:r>
          </a:p>
          <a:p>
            <a:pPr algn="l"/>
            <a:r>
              <a:rPr lang="pl-PL" sz="2000" dirty="0"/>
              <a:t>klas I-III</a:t>
            </a:r>
          </a:p>
          <a:p>
            <a:pPr algn="l"/>
            <a:endParaRPr lang="pl-PL" sz="2000" dirty="0"/>
          </a:p>
          <a:p>
            <a:pPr algn="l"/>
            <a:r>
              <a:rPr lang="pl-PL" sz="2000" dirty="0"/>
              <a:t>Beata Adrjan, </a:t>
            </a:r>
          </a:p>
          <a:p>
            <a:pPr algn="l"/>
            <a:r>
              <a:rPr lang="pl-PL" sz="2000" dirty="0"/>
              <a:t>Uniwersytet Warmińsko – Mazurski w Olsztynie</a:t>
            </a:r>
          </a:p>
        </p:txBody>
      </p:sp>
    </p:spTree>
    <p:extLst>
      <p:ext uri="{BB962C8B-B14F-4D97-AF65-F5344CB8AC3E}">
        <p14:creationId xmlns:p14="http://schemas.microsoft.com/office/powerpoint/2010/main" val="30907392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0EB6C58-EB67-41BD-AC35-4592FB397778}"/>
              </a:ext>
            </a:extLst>
          </p:cNvPr>
          <p:cNvSpPr>
            <a:spLocks noGrp="1"/>
          </p:cNvSpPr>
          <p:nvPr>
            <p:ph type="title"/>
          </p:nvPr>
        </p:nvSpPr>
        <p:spPr>
          <a:xfrm>
            <a:off x="1653363" y="365760"/>
            <a:ext cx="9367203" cy="1188720"/>
          </a:xfrm>
        </p:spPr>
        <p:txBody>
          <a:bodyPr>
            <a:normAutofit fontScale="90000"/>
          </a:bodyPr>
          <a:lstStyle/>
          <a:p>
            <a:r>
              <a:rPr lang="pl-PL" sz="4400" dirty="0"/>
              <a:t>Analiza raportowa </a:t>
            </a:r>
            <a:br>
              <a:rPr lang="pl-PL" sz="4400" dirty="0"/>
            </a:br>
            <a:r>
              <a:rPr lang="pl-PL" dirty="0"/>
              <a:t>Zadania w wypowiedziach rodzica</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ymbol zastępczy zawartości 2">
            <a:extLst>
              <a:ext uri="{FF2B5EF4-FFF2-40B4-BE49-F238E27FC236}">
                <a16:creationId xmlns:a16="http://schemas.microsoft.com/office/drawing/2014/main" id="{DA328EB4-8CA2-41D6-8026-B962863AE5BC}"/>
              </a:ext>
            </a:extLst>
          </p:cNvPr>
          <p:cNvSpPr>
            <a:spLocks noGrp="1"/>
          </p:cNvSpPr>
          <p:nvPr>
            <p:ph idx="1"/>
          </p:nvPr>
        </p:nvSpPr>
        <p:spPr>
          <a:xfrm>
            <a:off x="1653363" y="2176272"/>
            <a:ext cx="9367204" cy="4041648"/>
          </a:xfrm>
        </p:spPr>
        <p:txBody>
          <a:bodyPr anchor="t">
            <a:normAutofit/>
          </a:bodyPr>
          <a:lstStyle/>
          <a:p>
            <a:r>
              <a:rPr lang="pl-PL" sz="1900" i="1"/>
              <a:t>motywuję, karzę się uczyć, zachęcam, żeby jeszcze poczytał, jak rozpakowuje zakupy, to proszę o czytanie nazwy</a:t>
            </a:r>
          </a:p>
          <a:p>
            <a:endParaRPr lang="pl-PL" sz="1900" i="1"/>
          </a:p>
          <a:p>
            <a:r>
              <a:rPr lang="pl-PL" sz="1900" i="1"/>
              <a:t>w czasie ferii też ćwiczę z nim, szukam, co jest zadane, uczyłam odważników, tłumaczyłam jej pod kreską, fakt nie powtórzyłam z nim, ja mu sprawdzam, jak wracam to patrzę, pilnuję, ale mówię, ścieram, a ona jeszcze gorzej, muszę mu ułatwić korepetycje (z j. ang. )</a:t>
            </a:r>
          </a:p>
          <a:p>
            <a:endParaRPr lang="pl-PL" sz="1900" i="1"/>
          </a:p>
          <a:p>
            <a:r>
              <a:rPr lang="pl-PL" sz="1900" i="1"/>
              <a:t>Nie nadążam już za tymi jej miłościami, jak późno wracam to nie daje rady z lekcjami, ja nie wiedziałam, że są odważniki, to go tego nie nauczyłam</a:t>
            </a:r>
          </a:p>
          <a:p>
            <a:pPr marL="0" indent="0">
              <a:buNone/>
            </a:pPr>
            <a:endParaRPr lang="pl-PL" sz="1900" i="1"/>
          </a:p>
          <a:p>
            <a:r>
              <a:rPr lang="pl-PL" sz="1900" i="1"/>
              <a:t>Usprawiedliwić? Mam zapłacić</a:t>
            </a:r>
            <a:r>
              <a:rPr lang="pl-PL" sz="1900"/>
              <a:t>? </a:t>
            </a:r>
            <a:r>
              <a:rPr lang="pl-PL" sz="1900" i="1"/>
              <a:t>Oczywiście podpiszę, zapłacę, jak trzeba, można już wpłacać?</a:t>
            </a:r>
          </a:p>
          <a:p>
            <a:endParaRPr lang="pl-PL" sz="1900"/>
          </a:p>
        </p:txBody>
      </p:sp>
    </p:spTree>
    <p:extLst>
      <p:ext uri="{BB962C8B-B14F-4D97-AF65-F5344CB8AC3E}">
        <p14:creationId xmlns:p14="http://schemas.microsoft.com/office/powerpoint/2010/main" val="3881211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ECAE2FE-9D2F-4738-A3C1-C9389E6832B6}"/>
              </a:ext>
            </a:extLst>
          </p:cNvPr>
          <p:cNvPicPr>
            <a:picLocks noChangeAspect="1"/>
          </p:cNvPicPr>
          <p:nvPr/>
        </p:nvPicPr>
        <p:blipFill rotWithShape="1">
          <a:blip r:embed="rId2"/>
          <a:srcRect b="15730"/>
          <a:stretch/>
        </p:blipFill>
        <p:spPr>
          <a:xfrm>
            <a:off x="20" y="10"/>
            <a:ext cx="12191980" cy="6857990"/>
          </a:xfrm>
          <a:prstGeom prst="rect">
            <a:avLst/>
          </a:prstGeom>
        </p:spPr>
      </p:pic>
      <p:sp>
        <p:nvSpPr>
          <p:cNvPr id="10" name="Rectangle 9">
            <a:extLst>
              <a:ext uri="{FF2B5EF4-FFF2-40B4-BE49-F238E27FC236}">
                <a16:creationId xmlns:a16="http://schemas.microsoft.com/office/drawing/2014/main" id="{257363FD-7E77-4145-9483-331A807A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6802" cy="6858000"/>
          </a:xfrm>
          <a:prstGeom prst="rect">
            <a:avLst/>
          </a:prstGeom>
          <a:gradFill flip="none" rotWithShape="1">
            <a:gsLst>
              <a:gs pos="28000">
                <a:schemeClr val="bg2">
                  <a:alpha val="84000"/>
                </a:schemeClr>
              </a:gs>
              <a:gs pos="74000">
                <a:schemeClr val="bg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ytuł 1">
            <a:extLst>
              <a:ext uri="{FF2B5EF4-FFF2-40B4-BE49-F238E27FC236}">
                <a16:creationId xmlns:a16="http://schemas.microsoft.com/office/drawing/2014/main" id="{5CA593E5-3EFC-4F5E-87DC-BBD5504A9718}"/>
              </a:ext>
            </a:extLst>
          </p:cNvPr>
          <p:cNvSpPr>
            <a:spLocks noGrp="1"/>
          </p:cNvSpPr>
          <p:nvPr>
            <p:ph type="title"/>
          </p:nvPr>
        </p:nvSpPr>
        <p:spPr>
          <a:xfrm>
            <a:off x="838200" y="365125"/>
            <a:ext cx="10515600" cy="1325563"/>
          </a:xfrm>
        </p:spPr>
        <p:txBody>
          <a:bodyPr>
            <a:normAutofit/>
          </a:bodyPr>
          <a:lstStyle/>
          <a:p>
            <a:r>
              <a:rPr lang="pl-PL"/>
              <a:t>Koncepcje uczestnictwa rodziców </a:t>
            </a:r>
            <a:br>
              <a:rPr lang="pl-PL"/>
            </a:br>
            <a:r>
              <a:rPr lang="pl-PL"/>
              <a:t>w edukacji dzieci podczas zebrań z rodzicami</a:t>
            </a:r>
            <a:endParaRPr lang="pl-PL" dirty="0"/>
          </a:p>
        </p:txBody>
      </p:sp>
      <p:graphicFrame>
        <p:nvGraphicFramePr>
          <p:cNvPr id="4" name="Symbol zastępczy zawartości 3">
            <a:extLst>
              <a:ext uri="{FF2B5EF4-FFF2-40B4-BE49-F238E27FC236}">
                <a16:creationId xmlns:a16="http://schemas.microsoft.com/office/drawing/2014/main" id="{A41EAE97-D8B3-4397-8CC0-29442781A5E6}"/>
              </a:ext>
            </a:extLst>
          </p:cNvPr>
          <p:cNvGraphicFramePr>
            <a:graphicFrameLocks noGrp="1"/>
          </p:cNvGraphicFramePr>
          <p:nvPr>
            <p:ph idx="1"/>
            <p:extLst>
              <p:ext uri="{D42A27DB-BD31-4B8C-83A1-F6EECF244321}">
                <p14:modId xmlns:p14="http://schemas.microsoft.com/office/powerpoint/2010/main" val="2437932561"/>
              </p:ext>
            </p:extLst>
          </p:nvPr>
        </p:nvGraphicFramePr>
        <p:xfrm>
          <a:off x="838200" y="1825625"/>
          <a:ext cx="10515600" cy="48143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99000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9D0A9873-89BB-4936-A68C-0D22EE9A7A8A}"/>
              </a:ext>
            </a:extLst>
          </p:cNvPr>
          <p:cNvSpPr>
            <a:spLocks noGrp="1"/>
          </p:cNvSpPr>
          <p:nvPr>
            <p:ph type="title"/>
          </p:nvPr>
        </p:nvSpPr>
        <p:spPr>
          <a:xfrm>
            <a:off x="645065" y="1463040"/>
            <a:ext cx="3796306" cy="2690949"/>
          </a:xfrm>
        </p:spPr>
        <p:txBody>
          <a:bodyPr anchor="t">
            <a:normAutofit/>
          </a:bodyPr>
          <a:lstStyle/>
          <a:p>
            <a:r>
              <a:rPr lang="pl-PL" sz="3700" b="1"/>
              <a:t>Jakie znaczenia są nadawane zadaniom rodziców przez nauczyciela?</a:t>
            </a:r>
          </a:p>
        </p:txBody>
      </p:sp>
      <p:grpSp>
        <p:nvGrpSpPr>
          <p:cNvPr id="10" name="Group 9">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ymbol zastępczy zawartości 2">
            <a:extLst>
              <a:ext uri="{FF2B5EF4-FFF2-40B4-BE49-F238E27FC236}">
                <a16:creationId xmlns:a16="http://schemas.microsoft.com/office/drawing/2014/main" id="{BE055EF2-E155-43AD-BEBC-925DAA690568}"/>
              </a:ext>
            </a:extLst>
          </p:cNvPr>
          <p:cNvSpPr>
            <a:spLocks noGrp="1"/>
          </p:cNvSpPr>
          <p:nvPr>
            <p:ph idx="1"/>
          </p:nvPr>
        </p:nvSpPr>
        <p:spPr>
          <a:xfrm>
            <a:off x="5656218" y="1463039"/>
            <a:ext cx="5542387" cy="4300447"/>
          </a:xfrm>
        </p:spPr>
        <p:txBody>
          <a:bodyPr anchor="t">
            <a:normAutofit/>
          </a:bodyPr>
          <a:lstStyle/>
          <a:p>
            <a:r>
              <a:rPr lang="pl-PL" sz="1900"/>
              <a:t>Rodzice maja przede wszystkim </a:t>
            </a:r>
            <a:r>
              <a:rPr lang="pl-PL" sz="1900" b="1"/>
              <a:t>kontrolować</a:t>
            </a:r>
            <a:r>
              <a:rPr lang="pl-PL" sz="1900"/>
              <a:t> dzieci. Kontrola obejmuje właściwie wszystkie obszary działania szkoły, od pracy nad nauczaniem (poćwiczyć, sprawdzić zeszyty, ubrania, nauczyć tabliczki mnożenia) </a:t>
            </a:r>
          </a:p>
          <a:p>
            <a:r>
              <a:rPr lang="pl-PL" sz="1900"/>
              <a:t>Rodzice mają </a:t>
            </a:r>
            <a:r>
              <a:rPr lang="pl-PL" sz="1900" b="1"/>
              <a:t>podtrzymywać zasady obowiązujące w szkole</a:t>
            </a:r>
          </a:p>
          <a:p>
            <a:r>
              <a:rPr lang="pl-PL" sz="1900"/>
              <a:t>Rodzice mają</a:t>
            </a:r>
            <a:r>
              <a:rPr lang="pl-PL" sz="1900" b="1"/>
              <a:t> organizować </a:t>
            </a:r>
            <a:r>
              <a:rPr lang="pl-PL" sz="1900"/>
              <a:t>(wigilie, poczęstunki, wyjścia) </a:t>
            </a:r>
            <a:r>
              <a:rPr lang="pl-PL" sz="1900" b="1"/>
              <a:t>i być obecni </a:t>
            </a:r>
            <a:r>
              <a:rPr lang="pl-PL" sz="1900"/>
              <a:t>(zebrania, imprezy szkolne i pozaszkolne, wycieczki z dziećmi</a:t>
            </a:r>
          </a:p>
          <a:p>
            <a:r>
              <a:rPr lang="pl-PL" sz="1900"/>
              <a:t>Rodzice mają </a:t>
            </a:r>
            <a:r>
              <a:rPr lang="pl-PL" sz="1900" b="1"/>
              <a:t>wypełniać zobowiązania finansowo zaopatrzeniowe: </a:t>
            </a:r>
            <a:r>
              <a:rPr lang="pl-PL" sz="1900"/>
              <a:t>opłaty, zaopatrzenie dzieci w przybory, odpowiednie akcesoria i ubrania</a:t>
            </a:r>
            <a:endParaRPr lang="pl-PL" sz="1900" b="1"/>
          </a:p>
          <a:p>
            <a:endParaRPr lang="pl-PL" sz="1900"/>
          </a:p>
        </p:txBody>
      </p:sp>
    </p:spTree>
    <p:extLst>
      <p:ext uri="{BB962C8B-B14F-4D97-AF65-F5344CB8AC3E}">
        <p14:creationId xmlns:p14="http://schemas.microsoft.com/office/powerpoint/2010/main" val="33458243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21588332-6A10-4337-8E6F-24F4493430E5}"/>
              </a:ext>
            </a:extLst>
          </p:cNvPr>
          <p:cNvSpPr>
            <a:spLocks noGrp="1"/>
          </p:cNvSpPr>
          <p:nvPr>
            <p:ph type="title"/>
          </p:nvPr>
        </p:nvSpPr>
        <p:spPr>
          <a:xfrm>
            <a:off x="1075767" y="1188637"/>
            <a:ext cx="2988234" cy="4480726"/>
          </a:xfrm>
        </p:spPr>
        <p:txBody>
          <a:bodyPr>
            <a:normAutofit/>
          </a:bodyPr>
          <a:lstStyle/>
          <a:p>
            <a:pPr algn="r"/>
            <a:r>
              <a:rPr lang="pl-PL" sz="4100" b="1"/>
              <a:t>Jakie znaczenia są nadawane zadaniom rodziców przez rodziców?</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6F008F2B-4C4B-4083-9CF7-4F23ED9513B9}"/>
              </a:ext>
            </a:extLst>
          </p:cNvPr>
          <p:cNvSpPr>
            <a:spLocks noGrp="1"/>
          </p:cNvSpPr>
          <p:nvPr>
            <p:ph idx="1"/>
          </p:nvPr>
        </p:nvSpPr>
        <p:spPr>
          <a:xfrm>
            <a:off x="5255260" y="1648870"/>
            <a:ext cx="4702848" cy="3560260"/>
          </a:xfrm>
        </p:spPr>
        <p:txBody>
          <a:bodyPr anchor="ctr">
            <a:normAutofit/>
          </a:bodyPr>
          <a:lstStyle/>
          <a:p>
            <a:r>
              <a:rPr lang="pl-PL" sz="2400"/>
              <a:t>wspieranie i mobilizowanie dzieci</a:t>
            </a:r>
          </a:p>
          <a:p>
            <a:r>
              <a:rPr lang="pl-PL" sz="2400"/>
              <a:t>nauczanie dzieci</a:t>
            </a:r>
          </a:p>
          <a:p>
            <a:r>
              <a:rPr lang="pl-PL" sz="2400"/>
              <a:t>sprawdzanie i kontrolowanie zadań wykonywanych przez dzieci</a:t>
            </a:r>
          </a:p>
          <a:p>
            <a:r>
              <a:rPr lang="pl-PL" sz="2400"/>
              <a:t>Finansowanie i dopełnianie formalności (podpisywanie oświadczeń, pozwoleń, usprawiedliwianie (nieobecności)</a:t>
            </a:r>
          </a:p>
          <a:p>
            <a:endParaRPr lang="pl-PL" sz="2400"/>
          </a:p>
        </p:txBody>
      </p:sp>
    </p:spTree>
    <p:extLst>
      <p:ext uri="{BB962C8B-B14F-4D97-AF65-F5344CB8AC3E}">
        <p14:creationId xmlns:p14="http://schemas.microsoft.com/office/powerpoint/2010/main" val="3395094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3267351C-22E9-4D23-820F-728A057E7025}"/>
              </a:ext>
            </a:extLst>
          </p:cNvPr>
          <p:cNvSpPr>
            <a:spLocks noGrp="1"/>
          </p:cNvSpPr>
          <p:nvPr>
            <p:ph type="title"/>
          </p:nvPr>
        </p:nvSpPr>
        <p:spPr>
          <a:xfrm>
            <a:off x="1285240" y="1050595"/>
            <a:ext cx="8074815" cy="1618489"/>
          </a:xfrm>
        </p:spPr>
        <p:txBody>
          <a:bodyPr anchor="ctr">
            <a:normAutofit/>
          </a:bodyPr>
          <a:lstStyle/>
          <a:p>
            <a:r>
              <a:rPr lang="pl-PL" sz="3400" dirty="0"/>
              <a:t>Konkluzje</a:t>
            </a:r>
            <a:br>
              <a:rPr lang="pl-PL" sz="3400" dirty="0"/>
            </a:br>
            <a:r>
              <a:rPr lang="pl-PL" sz="3400" b="1" dirty="0"/>
              <a:t>Miejsca rodziców konstruowane przez przekaz zebrania:  </a:t>
            </a:r>
            <a:endParaRPr lang="pl-PL" sz="3400" dirty="0"/>
          </a:p>
        </p:txBody>
      </p:sp>
      <p:sp>
        <p:nvSpPr>
          <p:cNvPr id="3" name="Symbol zastępczy zawartości 2">
            <a:extLst>
              <a:ext uri="{FF2B5EF4-FFF2-40B4-BE49-F238E27FC236}">
                <a16:creationId xmlns:a16="http://schemas.microsoft.com/office/drawing/2014/main" id="{20D37D4D-E403-400B-8DD9-043EB087DB0A}"/>
              </a:ext>
            </a:extLst>
          </p:cNvPr>
          <p:cNvSpPr>
            <a:spLocks noGrp="1"/>
          </p:cNvSpPr>
          <p:nvPr>
            <p:ph idx="1"/>
          </p:nvPr>
        </p:nvSpPr>
        <p:spPr>
          <a:xfrm>
            <a:off x="1285240" y="2969469"/>
            <a:ext cx="8074815" cy="2800395"/>
          </a:xfrm>
        </p:spPr>
        <p:txBody>
          <a:bodyPr anchor="t">
            <a:normAutofit/>
          </a:bodyPr>
          <a:lstStyle/>
          <a:p>
            <a:r>
              <a:rPr lang="pl-PL" sz="1700"/>
              <a:t>W wypowiedziach nauczyciela: </a:t>
            </a:r>
          </a:p>
          <a:p>
            <a:endParaRPr lang="pl-PL" sz="1700"/>
          </a:p>
          <a:p>
            <a:pPr lvl="1"/>
            <a:r>
              <a:rPr lang="pl-PL" sz="1700"/>
              <a:t>Kontrolowanie, pilnowanie, działanie na rzecz szkoły, wspieranie zadań szkoły – </a:t>
            </a:r>
            <a:r>
              <a:rPr lang="pl-PL" sz="1700" b="1"/>
              <a:t>podejście normatywne</a:t>
            </a:r>
          </a:p>
          <a:p>
            <a:endParaRPr lang="pl-PL" sz="1700"/>
          </a:p>
          <a:p>
            <a:r>
              <a:rPr lang="pl-PL" sz="1700"/>
              <a:t>W wypowiedziach rodziców: </a:t>
            </a:r>
          </a:p>
          <a:p>
            <a:pPr lvl="1"/>
            <a:endParaRPr lang="pl-PL" sz="1700"/>
          </a:p>
          <a:p>
            <a:pPr lvl="1"/>
            <a:r>
              <a:rPr lang="pl-PL" sz="1700"/>
              <a:t>Wspieranie, mobilizowanie, praca razem z dzieckiem – </a:t>
            </a:r>
            <a:r>
              <a:rPr lang="pl-PL" sz="1700" b="1"/>
              <a:t>podejście partycypacyjne</a:t>
            </a:r>
          </a:p>
        </p:txBody>
      </p:sp>
    </p:spTree>
    <p:extLst>
      <p:ext uri="{BB962C8B-B14F-4D97-AF65-F5344CB8AC3E}">
        <p14:creationId xmlns:p14="http://schemas.microsoft.com/office/powerpoint/2010/main" val="2209712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27E5B0D-23DB-4557-AE18-DD2224C9106D}"/>
              </a:ext>
            </a:extLst>
          </p:cNvPr>
          <p:cNvSpPr>
            <a:spLocks noGrp="1"/>
          </p:cNvSpPr>
          <p:nvPr>
            <p:ph type="title"/>
          </p:nvPr>
        </p:nvSpPr>
        <p:spPr>
          <a:xfrm>
            <a:off x="1653363" y="365760"/>
            <a:ext cx="9367203" cy="1188720"/>
          </a:xfrm>
        </p:spPr>
        <p:txBody>
          <a:bodyPr>
            <a:normAutofit/>
          </a:bodyPr>
          <a:lstStyle/>
          <a:p>
            <a:r>
              <a:rPr lang="pl-PL"/>
              <a:t>Koncepcje miejsca rodziców w szkole</a:t>
            </a:r>
          </a:p>
        </p:txBody>
      </p:sp>
      <p:sp>
        <p:nvSpPr>
          <p:cNvPr id="44" name="Freeform: Shape 43">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6" name="Freeform: Shape 45">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8" name="Freeform: Shape 47">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ymbol zastępczy zawartości 2">
            <a:extLst>
              <a:ext uri="{FF2B5EF4-FFF2-40B4-BE49-F238E27FC236}">
                <a16:creationId xmlns:a16="http://schemas.microsoft.com/office/drawing/2014/main" id="{B4CA68F1-E3CE-4234-8AF3-296195717A21}"/>
              </a:ext>
            </a:extLst>
          </p:cNvPr>
          <p:cNvSpPr>
            <a:spLocks noGrp="1"/>
          </p:cNvSpPr>
          <p:nvPr>
            <p:ph idx="1"/>
          </p:nvPr>
        </p:nvSpPr>
        <p:spPr>
          <a:xfrm>
            <a:off x="1653363" y="2176272"/>
            <a:ext cx="9367204" cy="4041648"/>
          </a:xfrm>
        </p:spPr>
        <p:txBody>
          <a:bodyPr anchor="t">
            <a:normAutofit fontScale="92500" lnSpcReduction="10000"/>
          </a:bodyPr>
          <a:lstStyle/>
          <a:p>
            <a:pPr lvl="1"/>
            <a:r>
              <a:rPr lang="pl-PL" dirty="0">
                <a:effectLst/>
                <a:latin typeface="Times New Roman" panose="02020603050405020304" pitchFamily="18" charset="0"/>
                <a:ea typeface="Calibri" panose="020F0502020204030204" pitchFamily="34" charset="0"/>
              </a:rPr>
              <a:t>„miejsca są pedagogiczne” (Mendel, 2006; 22) i „mówią” </a:t>
            </a:r>
          </a:p>
          <a:p>
            <a:pPr lvl="1"/>
            <a:r>
              <a:rPr lang="pl-PL" dirty="0">
                <a:effectLst/>
                <a:latin typeface="Times New Roman" panose="02020603050405020304" pitchFamily="18" charset="0"/>
                <a:ea typeface="Calibri" panose="020F0502020204030204" pitchFamily="34" charset="0"/>
              </a:rPr>
              <a:t>można dzięki nim dokonywać społecznej analizy przestrzeni szkoły (Mendel, 2006; 262). </a:t>
            </a:r>
          </a:p>
          <a:p>
            <a:pPr lvl="1"/>
            <a:r>
              <a:rPr lang="pl-PL" dirty="0">
                <a:effectLst/>
                <a:latin typeface="Times New Roman" panose="02020603050405020304" pitchFamily="18" charset="0"/>
                <a:ea typeface="Calibri" panose="020F0502020204030204" pitchFamily="34" charset="0"/>
              </a:rPr>
              <a:t>Miejsca są istotnymi elementami naszego świata (por. Kwiatkowska, 2001; 61),</a:t>
            </a:r>
          </a:p>
          <a:p>
            <a:pPr lvl="1"/>
            <a:r>
              <a:rPr lang="pl-PL" dirty="0">
                <a:effectLst/>
                <a:latin typeface="Times New Roman" panose="02020603050405020304" pitchFamily="18" charset="0"/>
                <a:ea typeface="Calibri" panose="020F0502020204030204" pitchFamily="34" charset="0"/>
              </a:rPr>
              <a:t>Miejsca mają znaczenie; działają, występują, odgrywają rolę, pozwalają na coś, dopuszczają coś, umożliwiają (Bruner, 1990, Mendel, 2006; 262). </a:t>
            </a:r>
          </a:p>
          <a:p>
            <a:pPr lvl="1"/>
            <a:r>
              <a:rPr lang="pl-PL" dirty="0">
                <a:effectLst/>
                <a:latin typeface="Times New Roman" panose="02020603050405020304" pitchFamily="18" charset="0"/>
                <a:ea typeface="Calibri" panose="020F0502020204030204" pitchFamily="34" charset="0"/>
              </a:rPr>
              <a:t>W pedagogice miejsce wydaje się nieść nadzieję jako kategoria (por. </a:t>
            </a:r>
            <a:r>
              <a:rPr lang="pl-PL" dirty="0" err="1">
                <a:effectLst/>
                <a:latin typeface="Times New Roman" panose="02020603050405020304" pitchFamily="18" charset="0"/>
                <a:ea typeface="Calibri" panose="020F0502020204030204" pitchFamily="34" charset="0"/>
              </a:rPr>
              <a:t>Męczkowska</a:t>
            </a:r>
            <a:r>
              <a:rPr lang="pl-PL" dirty="0">
                <a:effectLst/>
                <a:latin typeface="Times New Roman" panose="02020603050405020304" pitchFamily="18" charset="0"/>
                <a:ea typeface="Calibri" panose="020F0502020204030204" pitchFamily="34" charset="0"/>
              </a:rPr>
              <a:t>, 2006; 39) do opisywanie kalejdoskopu zjawisk odbywających się w szkole</a:t>
            </a:r>
          </a:p>
          <a:p>
            <a:pPr lvl="1"/>
            <a:r>
              <a:rPr lang="pl-PL" dirty="0">
                <a:latin typeface="Times New Roman" panose="02020603050405020304" pitchFamily="18" charset="0"/>
                <a:ea typeface="Calibri" panose="020F0502020204030204" pitchFamily="34" charset="0"/>
                <a:cs typeface="Times New Roman" panose="02020603050405020304" pitchFamily="18" charset="0"/>
              </a:rPr>
              <a:t>Miejsce wytwarza w człowieku tożsamość (Muszyńska, 2014; 19)</a:t>
            </a:r>
          </a:p>
          <a:p>
            <a:pPr lvl="1"/>
            <a:r>
              <a:rPr lang="pl-PL" dirty="0">
                <a:effectLst/>
                <a:latin typeface="Times New Roman" panose="02020603050405020304" pitchFamily="18" charset="0"/>
                <a:ea typeface="Calibri" panose="020F0502020204030204" pitchFamily="34" charset="0"/>
                <a:cs typeface="Times New Roman" panose="02020603050405020304" pitchFamily="18" charset="0"/>
              </a:rPr>
              <a:t>Miejsce jest efektem istniejących relacji między podmiotem a przestrzenią (Suliborski, 2010)</a:t>
            </a:r>
          </a:p>
          <a:p>
            <a:pPr marL="742950" lvl="1" indent="-285750">
              <a:buFont typeface="+mj-lt"/>
              <a:buAutoNum type="alphaLcPeriod"/>
            </a:pPr>
            <a:endParaRPr lang="pl-PL"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pl-PL" sz="2400" dirty="0"/>
          </a:p>
        </p:txBody>
      </p:sp>
    </p:spTree>
    <p:extLst>
      <p:ext uri="{BB962C8B-B14F-4D97-AF65-F5344CB8AC3E}">
        <p14:creationId xmlns:p14="http://schemas.microsoft.com/office/powerpoint/2010/main" val="762749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44E3FE6-ED04-41DD-AA63-F8B9297C498F}"/>
              </a:ext>
            </a:extLst>
          </p:cNvPr>
          <p:cNvSpPr>
            <a:spLocks noGrp="1"/>
          </p:cNvSpPr>
          <p:nvPr>
            <p:ph type="title"/>
          </p:nvPr>
        </p:nvSpPr>
        <p:spPr>
          <a:xfrm>
            <a:off x="1653363" y="365760"/>
            <a:ext cx="9367203" cy="1188720"/>
          </a:xfrm>
        </p:spPr>
        <p:txBody>
          <a:bodyPr>
            <a:noAutofit/>
          </a:bodyPr>
          <a:lstStyle/>
          <a:p>
            <a:br>
              <a:rPr kumimoji="0" lang="pl-PL" b="1" i="0" u="none" strike="noStrike" kern="1200" cap="none" spc="0" normalizeH="0" baseline="0" noProof="0" dirty="0">
                <a:ln>
                  <a:noFill/>
                </a:ln>
                <a:effectLst/>
                <a:uLnTx/>
                <a:uFillTx/>
                <a:latin typeface="Calibri Light" panose="020F0302020204030204" pitchFamily="34" charset="0"/>
                <a:ea typeface="Calibri" panose="020F0502020204030204" pitchFamily="34" charset="0"/>
                <a:cs typeface="Calibri Light" panose="020F0302020204030204" pitchFamily="34" charset="0"/>
              </a:rPr>
            </a:br>
            <a:r>
              <a:rPr lang="pl-PL" b="1" dirty="0">
                <a:latin typeface="Calibri Light" panose="020F0302020204030204" pitchFamily="34" charset="0"/>
                <a:ea typeface="Calibri" panose="020F0502020204030204" pitchFamily="34" charset="0"/>
                <a:cs typeface="Calibri Light" panose="020F0302020204030204" pitchFamily="34" charset="0"/>
              </a:rPr>
              <a:t>Miejsca rodziców w szkole </a:t>
            </a:r>
            <a:br>
              <a:rPr lang="pl-PL" b="1" dirty="0">
                <a:latin typeface="Calibri Light" panose="020F0302020204030204" pitchFamily="34" charset="0"/>
                <a:ea typeface="Calibri" panose="020F0502020204030204" pitchFamily="34" charset="0"/>
                <a:cs typeface="Calibri Light" panose="020F0302020204030204" pitchFamily="34" charset="0"/>
              </a:rPr>
            </a:br>
            <a:r>
              <a:rPr kumimoji="0" lang="pl-PL" b="1" i="0" u="none" strike="noStrike" kern="1200" cap="none" spc="0" normalizeH="0" baseline="0" noProof="0" dirty="0">
                <a:ln>
                  <a:noFill/>
                </a:ln>
                <a:effectLst/>
                <a:uLnTx/>
                <a:uFillTx/>
                <a:latin typeface="Calibri Light" panose="020F0302020204030204" pitchFamily="34" charset="0"/>
                <a:ea typeface="Calibri" panose="020F0502020204030204" pitchFamily="34" charset="0"/>
                <a:cs typeface="Calibri Light" panose="020F0302020204030204" pitchFamily="34" charset="0"/>
              </a:rPr>
              <a:t>Podejście normatywne</a:t>
            </a:r>
            <a:br>
              <a:rPr kumimoji="0" lang="pl-PL" b="1" i="0" u="none" strike="noStrike" kern="1200" cap="none" spc="0" normalizeH="0" baseline="0" noProof="0" dirty="0">
                <a:ln>
                  <a:noFill/>
                </a:ln>
                <a:effectLst/>
                <a:uLnTx/>
                <a:uFillTx/>
                <a:latin typeface="Calibri Light" panose="020F0302020204030204" pitchFamily="34" charset="0"/>
                <a:ea typeface="Calibri" panose="020F0502020204030204" pitchFamily="34" charset="0"/>
                <a:cs typeface="Calibri Light" panose="020F0302020204030204" pitchFamily="34" charset="0"/>
              </a:rPr>
            </a:br>
            <a:endParaRPr lang="pl-PL" b="1" dirty="0">
              <a:latin typeface="Calibri Light" panose="020F0302020204030204" pitchFamily="34" charset="0"/>
              <a:cs typeface="Calibri Light" panose="020F0302020204030204" pitchFamily="34" charset="0"/>
            </a:endParaRP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ymbol zastępczy zawartości 2">
            <a:extLst>
              <a:ext uri="{FF2B5EF4-FFF2-40B4-BE49-F238E27FC236}">
                <a16:creationId xmlns:a16="http://schemas.microsoft.com/office/drawing/2014/main" id="{39054436-7BAE-42C5-940D-C5E66C6B4A77}"/>
              </a:ext>
            </a:extLst>
          </p:cNvPr>
          <p:cNvSpPr>
            <a:spLocks noGrp="1"/>
          </p:cNvSpPr>
          <p:nvPr>
            <p:ph idx="1"/>
          </p:nvPr>
        </p:nvSpPr>
        <p:spPr>
          <a:xfrm>
            <a:off x="1258956" y="2176271"/>
            <a:ext cx="10495721" cy="4449815"/>
          </a:xfrm>
        </p:spPr>
        <p:txBody>
          <a:bodyPr anchor="t">
            <a:normAutofit/>
          </a:bodyPr>
          <a:lstStyle/>
          <a:p>
            <a:r>
              <a:rPr lang="pl-PL" sz="2400" dirty="0"/>
              <a:t>System, norma, oczekiwania roli, funkcja w systemie, miejsce w systemie (T. </a:t>
            </a:r>
            <a:r>
              <a:rPr lang="pl-PL" sz="2400" dirty="0" err="1"/>
              <a:t>Parsons</a:t>
            </a:r>
            <a:r>
              <a:rPr lang="pl-PL" sz="2400" dirty="0"/>
              <a:t>: strukturalny funkcjonalizm) rodzice podporządkowani oddziaływaniom systemu kulturowego i społecznego, zinstytucjonalizowana kultura normatywna)</a:t>
            </a:r>
          </a:p>
          <a:p>
            <a:r>
              <a:rPr lang="pl-PL" sz="2400" dirty="0"/>
              <a:t>Rodzice zajmują miejsce w systemie i wobec nich są ustalane normatywne oczekiwania (Turowski  1996; 22)</a:t>
            </a:r>
          </a:p>
          <a:p>
            <a:r>
              <a:rPr lang="pl-PL" sz="2400" dirty="0"/>
              <a:t>Współpraca jako podstawowy opis  relacji miedzy rodzicami i szkołą - podporządkowanie szkole i jej założeniom</a:t>
            </a:r>
          </a:p>
          <a:p>
            <a:r>
              <a:rPr lang="pl-PL" sz="2400" dirty="0"/>
              <a:t>koncepcje tzw.  szkół środowiskowych czy systemu wychowawczego (Radlińska, Lewin, Winiarski, Kowalski, </a:t>
            </a:r>
            <a:r>
              <a:rPr lang="pl-PL" sz="2400" dirty="0" err="1"/>
              <a:t>Jundził</a:t>
            </a:r>
            <a:r>
              <a:rPr lang="pl-PL" sz="2400" dirty="0"/>
              <a:t>, </a:t>
            </a:r>
            <a:r>
              <a:rPr lang="pl-PL" sz="2400" dirty="0" err="1"/>
              <a:t>Trempała</a:t>
            </a:r>
            <a:r>
              <a:rPr lang="pl-PL" sz="2400" dirty="0"/>
              <a:t>, Muszyński, Nowosad, Lulek)</a:t>
            </a:r>
          </a:p>
          <a:p>
            <a:r>
              <a:rPr lang="pl-PL" sz="2400" dirty="0"/>
              <a:t>Cechy podejścia normatywnego: separacja środowisk, niesymetryczność relacji, współpraca koordynowana odgórnie, posłuszeństwo rodziców</a:t>
            </a:r>
          </a:p>
          <a:p>
            <a:endParaRPr lang="pl-PL" sz="2400" dirty="0"/>
          </a:p>
        </p:txBody>
      </p:sp>
    </p:spTree>
    <p:extLst>
      <p:ext uri="{BB962C8B-B14F-4D97-AF65-F5344CB8AC3E}">
        <p14:creationId xmlns:p14="http://schemas.microsoft.com/office/powerpoint/2010/main" val="684251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1987B88-A415-4B4E-9A44-F1E1B9E423F5}"/>
              </a:ext>
            </a:extLst>
          </p:cNvPr>
          <p:cNvSpPr>
            <a:spLocks noGrp="1"/>
          </p:cNvSpPr>
          <p:nvPr>
            <p:ph type="title"/>
          </p:nvPr>
        </p:nvSpPr>
        <p:spPr>
          <a:xfrm>
            <a:off x="1653363" y="365760"/>
            <a:ext cx="9367203" cy="1188720"/>
          </a:xfrm>
        </p:spPr>
        <p:txBody>
          <a:bodyPr>
            <a:normAutofit fontScale="90000"/>
          </a:bodyPr>
          <a:lstStyle/>
          <a:p>
            <a:r>
              <a:rPr lang="pl-PL" b="1" dirty="0">
                <a:latin typeface="Calibri Light" panose="020F0302020204030204" pitchFamily="34" charset="0"/>
                <a:ea typeface="Calibri" panose="020F0502020204030204" pitchFamily="34" charset="0"/>
                <a:cs typeface="Calibri Light" panose="020F0302020204030204" pitchFamily="34" charset="0"/>
              </a:rPr>
              <a:t>Miejsca rodziców w szkole </a:t>
            </a:r>
            <a:br>
              <a:rPr lang="pl-PL" b="1" dirty="0">
                <a:latin typeface="Calibri Light" panose="020F0302020204030204" pitchFamily="34" charset="0"/>
                <a:ea typeface="Calibri" panose="020F0502020204030204" pitchFamily="34" charset="0"/>
                <a:cs typeface="Calibri Light" panose="020F0302020204030204" pitchFamily="34" charset="0"/>
              </a:rPr>
            </a:br>
            <a:r>
              <a:rPr lang="pl-PL" b="1" dirty="0"/>
              <a:t>Podejście partycypacyjne</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ymbol zastępczy zawartości 2">
            <a:extLst>
              <a:ext uri="{FF2B5EF4-FFF2-40B4-BE49-F238E27FC236}">
                <a16:creationId xmlns:a16="http://schemas.microsoft.com/office/drawing/2014/main" id="{C12B8EBD-688E-479A-AA40-6293417A4FE9}"/>
              </a:ext>
            </a:extLst>
          </p:cNvPr>
          <p:cNvSpPr>
            <a:spLocks noGrp="1"/>
          </p:cNvSpPr>
          <p:nvPr>
            <p:ph idx="1"/>
          </p:nvPr>
        </p:nvSpPr>
        <p:spPr>
          <a:xfrm>
            <a:off x="1653363" y="2176272"/>
            <a:ext cx="9367204" cy="4041648"/>
          </a:xfrm>
        </p:spPr>
        <p:txBody>
          <a:bodyPr anchor="t">
            <a:normAutofit/>
          </a:bodyPr>
          <a:lstStyle/>
          <a:p>
            <a:r>
              <a:rPr lang="pl-PL" sz="2400" dirty="0"/>
              <a:t>Wymiana, wzajemne wspomaganie, koncentracja na zadaniach, wzajemna pomoc, symetria relacji, „kontraktowość” relacji, równorzędność podmiotów</a:t>
            </a:r>
          </a:p>
          <a:p>
            <a:r>
              <a:rPr lang="pl-PL" sz="2400" dirty="0"/>
              <a:t>partycypacja, integracja, partnerstwo, przymierze wokół dziecka</a:t>
            </a:r>
          </a:p>
          <a:p>
            <a:r>
              <a:rPr lang="pl-PL" sz="2400" dirty="0"/>
              <a:t>zakłada współudział na równych prawach rodziców i nauczycieli dla dobra dziecka. </a:t>
            </a:r>
          </a:p>
          <a:p>
            <a:r>
              <a:rPr lang="pl-PL" sz="2400" dirty="0"/>
              <a:t>Kawula, Mendel, Łobocki, autorzy II Rzeczypospolitej, Epstein, </a:t>
            </a:r>
            <a:r>
              <a:rPr lang="pl-PL" sz="2400" dirty="0" err="1"/>
              <a:t>Gawlicz</a:t>
            </a:r>
            <a:r>
              <a:rPr lang="pl-PL" sz="2400" dirty="0"/>
              <a:t>, </a:t>
            </a:r>
            <a:r>
              <a:rPr lang="pl-PL" sz="2400" dirty="0" err="1"/>
              <a:t>Gołębniak</a:t>
            </a:r>
            <a:r>
              <a:rPr lang="pl-PL" sz="2400" dirty="0"/>
              <a:t> </a:t>
            </a:r>
          </a:p>
        </p:txBody>
      </p:sp>
    </p:spTree>
    <p:extLst>
      <p:ext uri="{BB962C8B-B14F-4D97-AF65-F5344CB8AC3E}">
        <p14:creationId xmlns:p14="http://schemas.microsoft.com/office/powerpoint/2010/main" val="15873490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683EF98-E3DE-432A-94AB-3DCE826ECE12}"/>
              </a:ext>
            </a:extLst>
          </p:cNvPr>
          <p:cNvSpPr>
            <a:spLocks noGrp="1"/>
          </p:cNvSpPr>
          <p:nvPr>
            <p:ph type="title"/>
          </p:nvPr>
        </p:nvSpPr>
        <p:spPr>
          <a:xfrm>
            <a:off x="1653363" y="365760"/>
            <a:ext cx="9367203" cy="1188720"/>
          </a:xfrm>
        </p:spPr>
        <p:txBody>
          <a:bodyPr>
            <a:normAutofit fontScale="90000"/>
          </a:bodyPr>
          <a:lstStyle/>
          <a:p>
            <a:r>
              <a:rPr lang="pl-PL" b="1" dirty="0">
                <a:latin typeface="Calibri Light" panose="020F0302020204030204" pitchFamily="34" charset="0"/>
                <a:ea typeface="Calibri" panose="020F0502020204030204" pitchFamily="34" charset="0"/>
                <a:cs typeface="Calibri Light" panose="020F0302020204030204" pitchFamily="34" charset="0"/>
              </a:rPr>
              <a:t>Miejsca rodziców w szkole </a:t>
            </a:r>
            <a:br>
              <a:rPr lang="pl-PL" b="1" dirty="0">
                <a:latin typeface="Calibri Light" panose="020F0302020204030204" pitchFamily="34" charset="0"/>
                <a:ea typeface="Calibri" panose="020F0502020204030204" pitchFamily="34" charset="0"/>
                <a:cs typeface="Calibri Light" panose="020F0302020204030204" pitchFamily="34" charset="0"/>
              </a:rPr>
            </a:br>
            <a:r>
              <a:rPr lang="pl-PL" b="1" dirty="0"/>
              <a:t>Podejście </a:t>
            </a:r>
            <a:r>
              <a:rPr lang="pl-PL" b="1" dirty="0" err="1"/>
              <a:t>naturalistyczno</a:t>
            </a:r>
            <a:r>
              <a:rPr lang="pl-PL" b="1" dirty="0"/>
              <a:t> – krytyczne </a:t>
            </a:r>
          </a:p>
        </p:txBody>
      </p:sp>
      <p:sp>
        <p:nvSpPr>
          <p:cNvPr id="22" name="Freeform: Shape 21">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Freeform: Shape 25">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ymbol zastępczy zawartości 2">
            <a:extLst>
              <a:ext uri="{FF2B5EF4-FFF2-40B4-BE49-F238E27FC236}">
                <a16:creationId xmlns:a16="http://schemas.microsoft.com/office/drawing/2014/main" id="{4F7E2777-B6F9-48E7-9A95-2161DCDFD5A8}"/>
              </a:ext>
            </a:extLst>
          </p:cNvPr>
          <p:cNvSpPr>
            <a:spLocks noGrp="1"/>
          </p:cNvSpPr>
          <p:nvPr>
            <p:ph idx="1"/>
          </p:nvPr>
        </p:nvSpPr>
        <p:spPr>
          <a:xfrm>
            <a:off x="1653363" y="2176272"/>
            <a:ext cx="9367204" cy="4041648"/>
          </a:xfrm>
        </p:spPr>
        <p:txBody>
          <a:bodyPr anchor="t">
            <a:normAutofit/>
          </a:bodyPr>
          <a:lstStyle/>
          <a:p>
            <a:r>
              <a:rPr lang="pl-PL" sz="2400" dirty="0"/>
              <a:t>Wywrócenie ustalonego porządku: rodzice są niepotrzebni szkole, to  uczeń jest celem relacji</a:t>
            </a:r>
          </a:p>
          <a:p>
            <a:r>
              <a:rPr lang="pl-PL" sz="2400" dirty="0"/>
              <a:t>Naturalne zadania każdego środowiska nie powodują konieczności pracy dla drugiego – naturalnie pracujemy nad dziecka rozwojem w domu, a potem w szkole przenikanie środowisk/osmoza</a:t>
            </a:r>
          </a:p>
          <a:p>
            <a:r>
              <a:rPr lang="pl-PL" sz="2400" dirty="0"/>
              <a:t>Podważanie konieczności działań systemowych. Naturalność relacji, wymiana </a:t>
            </a:r>
          </a:p>
          <a:p>
            <a:r>
              <a:rPr lang="pl-PL" sz="2400" dirty="0" err="1"/>
              <a:t>Meighan</a:t>
            </a:r>
            <a:r>
              <a:rPr lang="pl-PL" sz="2400" dirty="0"/>
              <a:t>, </a:t>
            </a:r>
            <a:r>
              <a:rPr lang="pl-PL" sz="2400" dirty="0" err="1"/>
              <a:t>Nalaskowski</a:t>
            </a:r>
            <a:r>
              <a:rPr lang="pl-PL" sz="2400" dirty="0"/>
              <a:t>, </a:t>
            </a:r>
            <a:r>
              <a:rPr lang="pl-PL" sz="2400" dirty="0" err="1"/>
              <a:t>Krumm</a:t>
            </a:r>
            <a:endParaRPr lang="pl-PL" sz="2400" dirty="0"/>
          </a:p>
        </p:txBody>
      </p:sp>
    </p:spTree>
    <p:extLst>
      <p:ext uri="{BB962C8B-B14F-4D97-AF65-F5344CB8AC3E}">
        <p14:creationId xmlns:p14="http://schemas.microsoft.com/office/powerpoint/2010/main" val="2198650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4070974-0D45-46C1-9E39-76E939460172}"/>
              </a:ext>
            </a:extLst>
          </p:cNvPr>
          <p:cNvSpPr>
            <a:spLocks noGrp="1"/>
          </p:cNvSpPr>
          <p:nvPr>
            <p:ph type="title"/>
          </p:nvPr>
        </p:nvSpPr>
        <p:spPr>
          <a:xfrm>
            <a:off x="1653363" y="365760"/>
            <a:ext cx="9367203" cy="1188720"/>
          </a:xfrm>
        </p:spPr>
        <p:txBody>
          <a:bodyPr>
            <a:normAutofit/>
          </a:bodyPr>
          <a:lstStyle/>
          <a:p>
            <a:r>
              <a:rPr lang="pl-PL" b="1" dirty="0"/>
              <a:t>Założenia badawcze</a:t>
            </a:r>
          </a:p>
        </p:txBody>
      </p:sp>
      <p:sp>
        <p:nvSpPr>
          <p:cNvPr id="15" name="Freeform: Shape 14">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ymbol zastępczy zawartości 2">
            <a:extLst>
              <a:ext uri="{FF2B5EF4-FFF2-40B4-BE49-F238E27FC236}">
                <a16:creationId xmlns:a16="http://schemas.microsoft.com/office/drawing/2014/main" id="{2C0F41A6-76B8-474A-B516-FCF8D910D7B3}"/>
              </a:ext>
            </a:extLst>
          </p:cNvPr>
          <p:cNvSpPr>
            <a:spLocks noGrp="1"/>
          </p:cNvSpPr>
          <p:nvPr>
            <p:ph idx="1"/>
          </p:nvPr>
        </p:nvSpPr>
        <p:spPr>
          <a:xfrm>
            <a:off x="1653363" y="2176272"/>
            <a:ext cx="9367204" cy="4041648"/>
          </a:xfrm>
        </p:spPr>
        <p:txBody>
          <a:bodyPr anchor="t">
            <a:normAutofit lnSpcReduction="10000"/>
          </a:bodyPr>
          <a:lstStyle/>
          <a:p>
            <a:r>
              <a:rPr lang="pl-PL" sz="2000" b="1" dirty="0"/>
              <a:t>Analiza treści </a:t>
            </a:r>
            <a:r>
              <a:rPr lang="pl-PL" sz="2000" dirty="0"/>
              <a:t>to zestaw procedur metodologicznych, których celem uzyskania wniosków z analizy tekstu. Wnioski dotyczą nadawcy, przekazu i odbiorcy przekazu. (Weber, 1990, Basic </a:t>
            </a:r>
            <a:r>
              <a:rPr lang="pl-PL" sz="2000" dirty="0" err="1"/>
              <a:t>content</a:t>
            </a:r>
            <a:r>
              <a:rPr lang="pl-PL" sz="2000" dirty="0"/>
              <a:t> </a:t>
            </a:r>
            <a:r>
              <a:rPr lang="pl-PL" sz="2000" dirty="0" err="1"/>
              <a:t>analysis</a:t>
            </a:r>
            <a:r>
              <a:rPr lang="pl-PL" sz="2000" dirty="0"/>
              <a:t>)</a:t>
            </a:r>
          </a:p>
          <a:p>
            <a:r>
              <a:rPr lang="pl-PL" sz="2000" b="1" dirty="0"/>
              <a:t>Badanie tekstu </a:t>
            </a:r>
            <a:r>
              <a:rPr lang="pl-PL" sz="2000" dirty="0"/>
              <a:t>(u mnie transkrypcji zebrań z rodzicami) w takiej samej mierze jest koncentrowane na tym, co ten tekst mówi, jaki i na tym, czego ten tekst nie mówi (co nie zostało powiedziane, co zostało pominięte czy przemilczane). I to także stanowi przestrzeń do analizy (</a:t>
            </a:r>
            <a:r>
              <a:rPr lang="pl-PL" sz="2000" dirty="0" err="1"/>
              <a:t>Rapley</a:t>
            </a:r>
            <a:r>
              <a:rPr lang="pl-PL" sz="2000" dirty="0"/>
              <a:t>, 2013; 213). </a:t>
            </a:r>
          </a:p>
          <a:p>
            <a:r>
              <a:rPr lang="pl-PL" sz="2000" b="1" dirty="0"/>
              <a:t>Dane niewywołane </a:t>
            </a:r>
            <a:r>
              <a:rPr lang="pl-PL" sz="2000" dirty="0"/>
              <a:t>czyli etnograficzne zapisy  działań i interakcji zarejestrowanych w trybie audio (</a:t>
            </a:r>
            <a:r>
              <a:rPr lang="pl-PL" sz="2000" dirty="0" err="1"/>
              <a:t>Rapley</a:t>
            </a:r>
            <a:r>
              <a:rPr lang="pl-PL" sz="2000" dirty="0"/>
              <a:t>. 2013; 29), </a:t>
            </a:r>
          </a:p>
          <a:p>
            <a:r>
              <a:rPr lang="pl-PL" sz="2000" b="1" dirty="0"/>
              <a:t>nagrania zebrań z rodzicami uczniów klas I-III </a:t>
            </a:r>
            <a:r>
              <a:rPr lang="pl-PL" sz="2000" dirty="0"/>
              <a:t>(22 zebrania w 4 szkołach, 15 nauczycieli, 700 str. transkrypcji, 20 godzin nagrań)</a:t>
            </a:r>
          </a:p>
          <a:p>
            <a:r>
              <a:rPr lang="pl-PL" sz="2000" b="1" dirty="0"/>
              <a:t>Ingerencja badawcza </a:t>
            </a:r>
            <a:r>
              <a:rPr lang="pl-PL" sz="2000" dirty="0"/>
              <a:t>polegała na uzyskaniu pozwolenia na nagrania i zarejestrowaniu zebrania bez udziału badacza. </a:t>
            </a:r>
          </a:p>
        </p:txBody>
      </p:sp>
    </p:spTree>
    <p:extLst>
      <p:ext uri="{BB962C8B-B14F-4D97-AF65-F5344CB8AC3E}">
        <p14:creationId xmlns:p14="http://schemas.microsoft.com/office/powerpoint/2010/main" val="624462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E61AE41-9372-4515-8CE0-1293B978AB80}"/>
              </a:ext>
            </a:extLst>
          </p:cNvPr>
          <p:cNvSpPr>
            <a:spLocks noGrp="1"/>
          </p:cNvSpPr>
          <p:nvPr>
            <p:ph type="title"/>
          </p:nvPr>
        </p:nvSpPr>
        <p:spPr>
          <a:xfrm>
            <a:off x="1653363" y="365760"/>
            <a:ext cx="9367203" cy="1188720"/>
          </a:xfrm>
        </p:spPr>
        <p:txBody>
          <a:bodyPr>
            <a:noAutofit/>
          </a:bodyPr>
          <a:lstStyle/>
          <a:p>
            <a:r>
              <a:rPr lang="pl-PL" sz="4000" b="1" dirty="0"/>
              <a:t>Założenia badawcze</a:t>
            </a:r>
            <a:br>
              <a:rPr lang="pl-PL" sz="4000" b="1" dirty="0"/>
            </a:br>
            <a:r>
              <a:rPr lang="pl-PL" sz="4000" b="1" dirty="0"/>
              <a:t>Analiza treści</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ymbol zastępczy zawartości 2">
            <a:extLst>
              <a:ext uri="{FF2B5EF4-FFF2-40B4-BE49-F238E27FC236}">
                <a16:creationId xmlns:a16="http://schemas.microsoft.com/office/drawing/2014/main" id="{5AB80C4D-780E-4E81-8549-8FF03D12EDAE}"/>
              </a:ext>
            </a:extLst>
          </p:cNvPr>
          <p:cNvSpPr>
            <a:spLocks noGrp="1"/>
          </p:cNvSpPr>
          <p:nvPr>
            <p:ph idx="1"/>
          </p:nvPr>
        </p:nvSpPr>
        <p:spPr>
          <a:xfrm>
            <a:off x="1653363" y="2176272"/>
            <a:ext cx="9367204" cy="4041648"/>
          </a:xfrm>
        </p:spPr>
        <p:txBody>
          <a:bodyPr anchor="t">
            <a:normAutofit/>
          </a:bodyPr>
          <a:lstStyle/>
          <a:p>
            <a:pPr lvl="1"/>
            <a:r>
              <a:rPr lang="pl-PL" b="1" dirty="0"/>
              <a:t>Analiza raportowa </a:t>
            </a:r>
            <a:r>
              <a:rPr lang="pl-PL" dirty="0"/>
              <a:t>(rejestr zdarzeń) (co się dzieje?)</a:t>
            </a:r>
          </a:p>
          <a:p>
            <a:pPr lvl="1"/>
            <a:endParaRPr lang="pl-PL" dirty="0"/>
          </a:p>
          <a:p>
            <a:pPr lvl="1"/>
            <a:r>
              <a:rPr lang="pl-PL" b="1" dirty="0"/>
              <a:t>Analiza semantyczna</a:t>
            </a:r>
            <a:r>
              <a:rPr lang="pl-PL" dirty="0"/>
              <a:t>/funkcjonalna (co to znaczy?) (jakie znaczenia niosą ze sobą sytuacje na zebraniu i komunikaty wypowiedziane na zebraniu?) </a:t>
            </a:r>
          </a:p>
          <a:p>
            <a:pPr lvl="1"/>
            <a:endParaRPr lang="pl-PL" dirty="0"/>
          </a:p>
          <a:p>
            <a:pPr lvl="1"/>
            <a:r>
              <a:rPr lang="pl-PL" b="1" dirty="0"/>
              <a:t>Analiza interpretacyjna </a:t>
            </a:r>
            <a:r>
              <a:rPr lang="pl-PL" dirty="0"/>
              <a:t>(jakie są tego konsekwencje?)(efekty zebrania - w jaki sposób zebranie konstruuje rodziców?)</a:t>
            </a:r>
          </a:p>
          <a:p>
            <a:endParaRPr lang="pl-PL" sz="2400" dirty="0"/>
          </a:p>
        </p:txBody>
      </p:sp>
    </p:spTree>
    <p:extLst>
      <p:ext uri="{BB962C8B-B14F-4D97-AF65-F5344CB8AC3E}">
        <p14:creationId xmlns:p14="http://schemas.microsoft.com/office/powerpoint/2010/main" val="3793466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a 2">
            <a:extLst>
              <a:ext uri="{FF2B5EF4-FFF2-40B4-BE49-F238E27FC236}">
                <a16:creationId xmlns:a16="http://schemas.microsoft.com/office/drawing/2014/main" id="{3DFDEE17-97A2-47C4-A6A2-C2C18AC9B1AC}"/>
              </a:ext>
            </a:extLst>
          </p:cNvPr>
          <p:cNvGraphicFramePr/>
          <p:nvPr>
            <p:extLst>
              <p:ext uri="{D42A27DB-BD31-4B8C-83A1-F6EECF244321}">
                <p14:modId xmlns:p14="http://schemas.microsoft.com/office/powerpoint/2010/main" val="2795857387"/>
              </p:ext>
            </p:extLst>
          </p:nvPr>
        </p:nvGraphicFramePr>
        <p:xfrm>
          <a:off x="284922" y="636105"/>
          <a:ext cx="11622156" cy="5773175"/>
        </p:xfrm>
        <a:graphic>
          <a:graphicData uri="http://schemas.openxmlformats.org/drawingml/2006/table">
            <a:tbl>
              <a:tblPr firstRow="1" firstCol="1" bandRow="1"/>
              <a:tblGrid>
                <a:gridCol w="2905539">
                  <a:extLst>
                    <a:ext uri="{9D8B030D-6E8A-4147-A177-3AD203B41FA5}">
                      <a16:colId xmlns:a16="http://schemas.microsoft.com/office/drawing/2014/main" val="2448295429"/>
                    </a:ext>
                  </a:extLst>
                </a:gridCol>
                <a:gridCol w="2905539">
                  <a:extLst>
                    <a:ext uri="{9D8B030D-6E8A-4147-A177-3AD203B41FA5}">
                      <a16:colId xmlns:a16="http://schemas.microsoft.com/office/drawing/2014/main" val="4260453597"/>
                    </a:ext>
                  </a:extLst>
                </a:gridCol>
                <a:gridCol w="2905539">
                  <a:extLst>
                    <a:ext uri="{9D8B030D-6E8A-4147-A177-3AD203B41FA5}">
                      <a16:colId xmlns:a16="http://schemas.microsoft.com/office/drawing/2014/main" val="4230379215"/>
                    </a:ext>
                  </a:extLst>
                </a:gridCol>
                <a:gridCol w="2905539">
                  <a:extLst>
                    <a:ext uri="{9D8B030D-6E8A-4147-A177-3AD203B41FA5}">
                      <a16:colId xmlns:a16="http://schemas.microsoft.com/office/drawing/2014/main" val="466679080"/>
                    </a:ext>
                  </a:extLst>
                </a:gridCol>
              </a:tblGrid>
              <a:tr h="1609271">
                <a:tc>
                  <a:txBody>
                    <a:bodyPr/>
                    <a:lstStyle/>
                    <a:p>
                      <a:pPr algn="just" fontAlgn="t">
                        <a:lnSpc>
                          <a:spcPct val="107000"/>
                        </a:lnSpc>
                        <a:spcBef>
                          <a:spcPts val="0"/>
                        </a:spcBef>
                        <a:spcAft>
                          <a:spcPts val="800"/>
                        </a:spcAft>
                      </a:pPr>
                      <a:r>
                        <a:rPr lang="pl-PL" sz="1800" b="1" i="0" u="none" strike="noStrike" dirty="0">
                          <a:effectLst/>
                          <a:latin typeface="Times New Roman" panose="02020603050405020304" pitchFamily="18" charset="0"/>
                          <a:ea typeface="Calibri" panose="020F0502020204030204" pitchFamily="34" charset="0"/>
                          <a:cs typeface="Times New Roman" panose="02020603050405020304" pitchFamily="18" charset="0"/>
                        </a:rPr>
                        <a:t>Wyznaczone obszary badawcze</a:t>
                      </a:r>
                      <a:endParaRPr lang="pl-PL" sz="1800" b="0" i="0" u="none" strike="noStrike" dirty="0">
                        <a:effectLst/>
                        <a:latin typeface="Arial" panose="020B0604020202020204" pitchFamily="34" charset="0"/>
                      </a:endParaRPr>
                    </a:p>
                  </a:txBody>
                  <a:tcPr marL="43025" marR="43025" marT="597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just" fontAlgn="t">
                        <a:lnSpc>
                          <a:spcPct val="107000"/>
                        </a:lnSpc>
                        <a:spcBef>
                          <a:spcPts val="0"/>
                        </a:spcBef>
                        <a:spcAft>
                          <a:spcPts val="800"/>
                        </a:spcAft>
                      </a:pPr>
                      <a:r>
                        <a:rPr lang="pl-PL" sz="1800" b="1" i="0" u="none" strike="noStrike" dirty="0">
                          <a:effectLst/>
                          <a:latin typeface="Times New Roman" panose="02020603050405020304" pitchFamily="18" charset="0"/>
                          <a:ea typeface="Calibri" panose="020F0502020204030204" pitchFamily="34" charset="0"/>
                          <a:cs typeface="Times New Roman" panose="02020603050405020304" pitchFamily="18" charset="0"/>
                        </a:rPr>
                        <a:t>Analiza raportowa Co się dzieje podczas zebrania? </a:t>
                      </a:r>
                      <a:endParaRPr lang="pl-PL" sz="1800" b="0" i="0" u="none" strike="noStrike" dirty="0">
                        <a:effectLst/>
                        <a:latin typeface="Arial" panose="020B0604020202020204" pitchFamily="34" charset="0"/>
                      </a:endParaRPr>
                    </a:p>
                    <a:p>
                      <a:pPr algn="just" fontAlgn="t">
                        <a:lnSpc>
                          <a:spcPct val="107000"/>
                        </a:lnSpc>
                        <a:spcBef>
                          <a:spcPts val="0"/>
                        </a:spcBef>
                        <a:spcAft>
                          <a:spcPts val="800"/>
                        </a:spcAft>
                      </a:pPr>
                      <a:r>
                        <a:rPr lang="pl-PL" sz="1800" b="1" i="0" u="none" strike="noStrike" dirty="0">
                          <a:effectLst/>
                          <a:latin typeface="Times New Roman" panose="02020603050405020304" pitchFamily="18" charset="0"/>
                          <a:ea typeface="Calibri" panose="020F0502020204030204" pitchFamily="34" charset="0"/>
                          <a:cs typeface="Times New Roman" panose="02020603050405020304" pitchFamily="18" charset="0"/>
                        </a:rPr>
                        <a:t> </a:t>
                      </a:r>
                      <a:endParaRPr lang="pl-PL" sz="1800" b="0" i="0" u="none" strike="noStrike" dirty="0">
                        <a:effectLst/>
                        <a:latin typeface="Arial" panose="020B0604020202020204" pitchFamily="34" charset="0"/>
                      </a:endParaRPr>
                    </a:p>
                  </a:txBody>
                  <a:tcPr marL="43025" marR="43025" marT="597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just" fontAlgn="t">
                        <a:lnSpc>
                          <a:spcPct val="107000"/>
                        </a:lnSpc>
                        <a:spcBef>
                          <a:spcPts val="0"/>
                        </a:spcBef>
                        <a:spcAft>
                          <a:spcPts val="800"/>
                        </a:spcAft>
                      </a:pPr>
                      <a:r>
                        <a:rPr lang="pl-PL" sz="1800" b="1" i="0" u="none" strike="noStrike" dirty="0">
                          <a:effectLst/>
                          <a:latin typeface="Times New Roman" panose="02020603050405020304" pitchFamily="18" charset="0"/>
                          <a:ea typeface="Calibri" panose="020F0502020204030204" pitchFamily="34" charset="0"/>
                          <a:cs typeface="Times New Roman" panose="02020603050405020304" pitchFamily="18" charset="0"/>
                        </a:rPr>
                        <a:t>Analiza semantyczna</a:t>
                      </a:r>
                      <a:endParaRPr lang="pl-PL" sz="1800" b="0" i="0" u="none" strike="noStrike" dirty="0">
                        <a:effectLst/>
                        <a:latin typeface="Arial" panose="020B0604020202020204" pitchFamily="34" charset="0"/>
                      </a:endParaRPr>
                    </a:p>
                    <a:p>
                      <a:pPr algn="just" fontAlgn="t">
                        <a:lnSpc>
                          <a:spcPct val="107000"/>
                        </a:lnSpc>
                        <a:spcBef>
                          <a:spcPts val="0"/>
                        </a:spcBef>
                        <a:spcAft>
                          <a:spcPts val="800"/>
                        </a:spcAft>
                      </a:pPr>
                      <a:r>
                        <a:rPr lang="pl-PL" sz="1800" b="1" i="0" u="none" strike="noStrike" dirty="0">
                          <a:effectLst/>
                          <a:latin typeface="Times New Roman" panose="02020603050405020304" pitchFamily="18" charset="0"/>
                          <a:ea typeface="Calibri" panose="020F0502020204030204" pitchFamily="34" charset="0"/>
                          <a:cs typeface="Times New Roman" panose="02020603050405020304" pitchFamily="18" charset="0"/>
                        </a:rPr>
                        <a:t>Jaki jest przekaz zebrania</a:t>
                      </a:r>
                      <a:endParaRPr lang="pl-PL" sz="1800" b="0" i="0" u="none" strike="noStrike" dirty="0">
                        <a:effectLst/>
                        <a:latin typeface="Arial" panose="020B0604020202020204" pitchFamily="34" charset="0"/>
                      </a:endParaRPr>
                    </a:p>
                  </a:txBody>
                  <a:tcPr marL="43025" marR="43025" marT="597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just" fontAlgn="t">
                        <a:lnSpc>
                          <a:spcPct val="107000"/>
                        </a:lnSpc>
                        <a:spcBef>
                          <a:spcPts val="0"/>
                        </a:spcBef>
                        <a:spcAft>
                          <a:spcPts val="800"/>
                        </a:spcAft>
                      </a:pPr>
                      <a:r>
                        <a:rPr lang="pl-PL" sz="1800" b="1" i="0" u="none" strike="noStrike" dirty="0">
                          <a:effectLst/>
                          <a:latin typeface="Times New Roman" panose="02020603050405020304" pitchFamily="18" charset="0"/>
                          <a:ea typeface="Calibri" panose="020F0502020204030204" pitchFamily="34" charset="0"/>
                          <a:cs typeface="Times New Roman" panose="02020603050405020304" pitchFamily="18" charset="0"/>
                        </a:rPr>
                        <a:t>Analiza interpretacyjna (efekty zebrania)</a:t>
                      </a:r>
                      <a:endParaRPr lang="pl-PL" sz="1800" b="0" i="0" u="none" strike="noStrike" dirty="0">
                        <a:effectLst/>
                        <a:latin typeface="Arial" panose="020B0604020202020204" pitchFamily="34" charset="0"/>
                      </a:endParaRPr>
                    </a:p>
                    <a:p>
                      <a:pPr algn="just" fontAlgn="t">
                        <a:lnSpc>
                          <a:spcPct val="107000"/>
                        </a:lnSpc>
                        <a:spcBef>
                          <a:spcPts val="0"/>
                        </a:spcBef>
                        <a:spcAft>
                          <a:spcPts val="800"/>
                        </a:spcAft>
                      </a:pPr>
                      <a:r>
                        <a:rPr lang="pl-PL" sz="1800" b="1" i="0" u="none" strike="noStrike" dirty="0">
                          <a:effectLst/>
                          <a:latin typeface="Times New Roman" panose="02020603050405020304" pitchFamily="18" charset="0"/>
                          <a:ea typeface="Calibri" panose="020F0502020204030204" pitchFamily="34" charset="0"/>
                          <a:cs typeface="Times New Roman" panose="02020603050405020304" pitchFamily="18" charset="0"/>
                        </a:rPr>
                        <a:t>W jaki sposób zebranie konstruuje rodziców w szkole</a:t>
                      </a:r>
                      <a:endParaRPr lang="pl-PL" sz="1800" b="0" i="0" u="none" strike="noStrike" dirty="0">
                        <a:effectLst/>
                        <a:latin typeface="Arial" panose="020B0604020202020204" pitchFamily="34" charset="0"/>
                      </a:endParaRPr>
                    </a:p>
                  </a:txBody>
                  <a:tcPr marL="43025" marR="43025" marT="597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extLst>
                  <a:ext uri="{0D108BD9-81ED-4DB2-BD59-A6C34878D82A}">
                    <a16:rowId xmlns:a16="http://schemas.microsoft.com/office/drawing/2014/main" val="920441768"/>
                  </a:ext>
                </a:extLst>
              </a:tr>
              <a:tr h="749615">
                <a:tc>
                  <a:txBody>
                    <a:bodyPr/>
                    <a:lstStyle/>
                    <a:p>
                      <a:pPr algn="l" fontAlgn="t">
                        <a:lnSpc>
                          <a:spcPct val="107000"/>
                        </a:lnSpc>
                        <a:spcBef>
                          <a:spcPts val="0"/>
                        </a:spcBef>
                        <a:spcAft>
                          <a:spcPts val="800"/>
                        </a:spcAft>
                      </a:pPr>
                      <a:r>
                        <a:rPr lang="pl-PL" sz="1800" b="1" i="0" u="none" strike="noStrike" dirty="0">
                          <a:effectLst/>
                          <a:latin typeface="Times New Roman" panose="02020603050405020304" pitchFamily="18" charset="0"/>
                          <a:ea typeface="Calibri" panose="020F0502020204030204" pitchFamily="34" charset="0"/>
                          <a:cs typeface="Times New Roman" panose="02020603050405020304" pitchFamily="18" charset="0"/>
                        </a:rPr>
                        <a:t>Struktura zebrania</a:t>
                      </a:r>
                      <a:endParaRPr lang="pl-PL" sz="1800" b="0" i="0" u="none" strike="noStrike" dirty="0">
                        <a:effectLst/>
                        <a:latin typeface="Arial" panose="020B0604020202020204" pitchFamily="34" charset="0"/>
                      </a:endParaRPr>
                    </a:p>
                    <a:p>
                      <a:pPr algn="l" fontAlgn="t">
                        <a:lnSpc>
                          <a:spcPct val="107000"/>
                        </a:lnSpc>
                        <a:spcBef>
                          <a:spcPts val="0"/>
                        </a:spcBef>
                        <a:spcAft>
                          <a:spcPts val="800"/>
                        </a:spcAft>
                      </a:pPr>
                      <a:r>
                        <a:rPr lang="pl-PL" sz="1800" b="1" i="0" u="none" strike="noStrike" dirty="0">
                          <a:effectLst/>
                          <a:latin typeface="Times New Roman" panose="02020603050405020304" pitchFamily="18" charset="0"/>
                          <a:ea typeface="Calibri" panose="020F0502020204030204" pitchFamily="34" charset="0"/>
                          <a:cs typeface="Times New Roman" panose="02020603050405020304" pitchFamily="18" charset="0"/>
                        </a:rPr>
                        <a:t>(czas rytuały, dynamika) </a:t>
                      </a:r>
                      <a:endParaRPr lang="pl-PL" sz="1800" b="0" i="0" u="none" strike="noStrike" dirty="0">
                        <a:effectLst/>
                        <a:latin typeface="Arial" panose="020B0604020202020204" pitchFamily="34" charset="0"/>
                      </a:endParaRPr>
                    </a:p>
                  </a:txBody>
                  <a:tcPr marL="43025" marR="43025" marT="597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just" fontAlgn="t">
                        <a:lnSpc>
                          <a:spcPct val="107000"/>
                        </a:lnSpc>
                        <a:spcBef>
                          <a:spcPts val="0"/>
                        </a:spcBef>
                        <a:spcAft>
                          <a:spcPts val="800"/>
                        </a:spcAft>
                      </a:pPr>
                      <a:r>
                        <a:rPr lang="pl-PL" sz="18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Jak przebiega zebranie?</a:t>
                      </a:r>
                      <a:endParaRPr lang="pl-PL" sz="1800" b="0" i="0" u="none" strike="noStrike" dirty="0">
                        <a:effectLst/>
                        <a:latin typeface="Arial" panose="020B0604020202020204" pitchFamily="34" charset="0"/>
                      </a:endParaRPr>
                    </a:p>
                  </a:txBody>
                  <a:tcPr marL="43025" marR="43025" marT="597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800"/>
                        </a:spcAft>
                      </a:pPr>
                      <a:r>
                        <a:rPr lang="pl-PL" sz="18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Jakie znaczenie nadawane są obszarze struktury zebrania</a:t>
                      </a:r>
                      <a:endParaRPr lang="pl-PL" sz="1800" b="0" i="0" u="none" strike="noStrike" dirty="0">
                        <a:effectLst/>
                        <a:latin typeface="Arial" panose="020B0604020202020204" pitchFamily="34" charset="0"/>
                      </a:endParaRPr>
                    </a:p>
                  </a:txBody>
                  <a:tcPr marL="43025" marR="43025" marT="597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800"/>
                        </a:spcAft>
                      </a:pPr>
                      <a:r>
                        <a:rPr lang="pl-PL" sz="18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Jak struktura zebrania konstruuje rodziców?</a:t>
                      </a:r>
                      <a:endParaRPr lang="pl-PL" sz="1800" b="0" i="0" u="none" strike="noStrike" dirty="0">
                        <a:effectLst/>
                        <a:latin typeface="Arial" panose="020B0604020202020204" pitchFamily="34" charset="0"/>
                      </a:endParaRPr>
                    </a:p>
                  </a:txBody>
                  <a:tcPr marL="43025" marR="43025" marT="597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73927125"/>
                  </a:ext>
                </a:extLst>
              </a:tr>
              <a:tr h="601676">
                <a:tc>
                  <a:txBody>
                    <a:bodyPr/>
                    <a:lstStyle/>
                    <a:p>
                      <a:pPr algn="l" fontAlgn="t">
                        <a:lnSpc>
                          <a:spcPct val="107000"/>
                        </a:lnSpc>
                        <a:spcBef>
                          <a:spcPts val="0"/>
                        </a:spcBef>
                        <a:spcAft>
                          <a:spcPts val="800"/>
                        </a:spcAft>
                      </a:pPr>
                      <a:r>
                        <a:rPr lang="pl-PL" sz="1800" b="1" i="0" u="none" strike="noStrike" dirty="0">
                          <a:effectLst/>
                          <a:latin typeface="Times New Roman" panose="02020603050405020304" pitchFamily="18" charset="0"/>
                          <a:ea typeface="Calibri" panose="020F0502020204030204" pitchFamily="34" charset="0"/>
                          <a:cs typeface="Times New Roman" panose="02020603050405020304" pitchFamily="18" charset="0"/>
                        </a:rPr>
                        <a:t>Pola tematyczne obecne/nieobecne na zebraniach </a:t>
                      </a:r>
                      <a:endParaRPr lang="pl-PL" sz="1800" b="0" i="0" u="none" strike="noStrike" dirty="0">
                        <a:effectLst/>
                        <a:latin typeface="Arial" panose="020B0604020202020204" pitchFamily="34" charset="0"/>
                      </a:endParaRPr>
                    </a:p>
                  </a:txBody>
                  <a:tcPr marL="43025" marR="43025" marT="597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just" fontAlgn="t">
                        <a:lnSpc>
                          <a:spcPct val="107000"/>
                        </a:lnSpc>
                        <a:spcBef>
                          <a:spcPts val="0"/>
                        </a:spcBef>
                        <a:spcAft>
                          <a:spcPts val="800"/>
                        </a:spcAft>
                      </a:pPr>
                      <a:r>
                        <a:rPr lang="pl-PL" sz="18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Jakie tematy są poruszane podczas zebrania</a:t>
                      </a:r>
                      <a:endParaRPr lang="pl-PL" sz="1800" b="0" i="0" u="none" strike="noStrike" dirty="0">
                        <a:effectLst/>
                        <a:latin typeface="Arial" panose="020B0604020202020204" pitchFamily="34" charset="0"/>
                      </a:endParaRPr>
                    </a:p>
                  </a:txBody>
                  <a:tcPr marL="43025" marR="43025" marT="597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800"/>
                        </a:spcAft>
                      </a:pPr>
                      <a:r>
                        <a:rPr lang="pl-PL" sz="18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Jakie znaczenia nadawane są podejmowanym tematom podczas zebrania</a:t>
                      </a:r>
                      <a:endParaRPr lang="pl-PL" sz="1800" b="0" i="0" u="none" strike="noStrike" dirty="0">
                        <a:effectLst/>
                        <a:latin typeface="Arial" panose="020B0604020202020204" pitchFamily="34" charset="0"/>
                      </a:endParaRPr>
                    </a:p>
                  </a:txBody>
                  <a:tcPr marL="43025" marR="43025" marT="597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800"/>
                        </a:spcAft>
                      </a:pPr>
                      <a:r>
                        <a:rPr lang="pl-PL" sz="18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W jaki sposób tematyka zebrania konstruuje rodziców? </a:t>
                      </a:r>
                      <a:endParaRPr lang="pl-PL" sz="1800" b="0" i="0" u="none" strike="noStrike" dirty="0">
                        <a:effectLst/>
                        <a:latin typeface="Arial" panose="020B0604020202020204" pitchFamily="34" charset="0"/>
                      </a:endParaRPr>
                    </a:p>
                  </a:txBody>
                  <a:tcPr marL="43025" marR="43025" marT="597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3608764"/>
                  </a:ext>
                </a:extLst>
              </a:tr>
              <a:tr h="1114616">
                <a:tc>
                  <a:txBody>
                    <a:bodyPr/>
                    <a:lstStyle/>
                    <a:p>
                      <a:pPr algn="l" fontAlgn="t">
                        <a:lnSpc>
                          <a:spcPct val="107000"/>
                        </a:lnSpc>
                        <a:spcBef>
                          <a:spcPts val="0"/>
                        </a:spcBef>
                        <a:spcAft>
                          <a:spcPts val="800"/>
                        </a:spcAft>
                      </a:pPr>
                      <a:r>
                        <a:rPr lang="pl-PL" sz="1800" b="1" i="0" u="none" strike="noStrike" dirty="0">
                          <a:effectLst/>
                          <a:latin typeface="Times New Roman" panose="02020603050405020304" pitchFamily="18" charset="0"/>
                          <a:ea typeface="Calibri" panose="020F0502020204030204" pitchFamily="34" charset="0"/>
                          <a:cs typeface="Times New Roman" panose="02020603050405020304" pitchFamily="18" charset="0"/>
                        </a:rPr>
                        <a:t>Organizacja przestrzeni zebrania</a:t>
                      </a:r>
                      <a:endParaRPr lang="pl-PL" sz="1800" b="0" i="0" u="none" strike="noStrike" dirty="0">
                        <a:effectLst/>
                        <a:latin typeface="Arial" panose="020B0604020202020204" pitchFamily="34" charset="0"/>
                      </a:endParaRPr>
                    </a:p>
                    <a:p>
                      <a:pPr algn="l" fontAlgn="t">
                        <a:lnSpc>
                          <a:spcPct val="107000"/>
                        </a:lnSpc>
                        <a:spcBef>
                          <a:spcPts val="0"/>
                        </a:spcBef>
                        <a:spcAft>
                          <a:spcPts val="800"/>
                        </a:spcAft>
                      </a:pPr>
                      <a:r>
                        <a:rPr lang="pl-PL" sz="1800" b="1" i="0" u="none" strike="noStrike" dirty="0">
                          <a:effectLst/>
                          <a:latin typeface="Times New Roman" panose="02020603050405020304" pitchFamily="18" charset="0"/>
                          <a:ea typeface="Calibri" panose="020F0502020204030204" pitchFamily="34" charset="0"/>
                          <a:cs typeface="Times New Roman" panose="02020603050405020304" pitchFamily="18" charset="0"/>
                        </a:rPr>
                        <a:t> </a:t>
                      </a:r>
                      <a:endParaRPr lang="pl-PL" sz="1800" b="0" i="0" u="none" strike="noStrike" dirty="0">
                        <a:effectLst/>
                        <a:latin typeface="Arial" panose="020B0604020202020204" pitchFamily="34" charset="0"/>
                      </a:endParaRPr>
                    </a:p>
                  </a:txBody>
                  <a:tcPr marL="43025" marR="43025" marT="597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just" fontAlgn="t">
                        <a:lnSpc>
                          <a:spcPct val="107000"/>
                        </a:lnSpc>
                        <a:spcBef>
                          <a:spcPts val="0"/>
                        </a:spcBef>
                        <a:spcAft>
                          <a:spcPts val="800"/>
                        </a:spcAft>
                      </a:pPr>
                      <a:r>
                        <a:rPr lang="pl-PL" sz="1800" b="0" i="0" u="none" strike="noStrike">
                          <a:effectLst/>
                          <a:latin typeface="Times New Roman" panose="02020603050405020304" pitchFamily="18" charset="0"/>
                          <a:ea typeface="Calibri" panose="020F0502020204030204" pitchFamily="34" charset="0"/>
                          <a:cs typeface="Times New Roman" panose="02020603050405020304" pitchFamily="18" charset="0"/>
                        </a:rPr>
                        <a:t>W jaki sposób zorganizowana jest przestrzeń podczas zebrania</a:t>
                      </a:r>
                      <a:endParaRPr lang="pl-PL" sz="1800" b="0" i="0" u="none" strike="noStrike">
                        <a:effectLst/>
                        <a:latin typeface="Arial" panose="020B0604020202020204" pitchFamily="34" charset="0"/>
                      </a:endParaRPr>
                    </a:p>
                  </a:txBody>
                  <a:tcPr marL="43025" marR="43025" marT="597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800"/>
                        </a:spcAft>
                      </a:pPr>
                      <a:r>
                        <a:rPr lang="pl-PL" sz="18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W jaki sposób przestrzeń kreuje znaczenia nadawane zebraniu?</a:t>
                      </a:r>
                      <a:endParaRPr lang="pl-PL" sz="1800" b="0" i="0" u="none" strike="noStrike" dirty="0">
                        <a:effectLst/>
                        <a:latin typeface="Arial" panose="020B0604020202020204" pitchFamily="34" charset="0"/>
                      </a:endParaRPr>
                    </a:p>
                  </a:txBody>
                  <a:tcPr marL="43025" marR="43025" marT="597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800"/>
                        </a:spcAft>
                      </a:pPr>
                      <a:r>
                        <a:rPr lang="pl-PL" sz="18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W jaki sposób przestrzeń podczas zebrania konstruuje rodziców w szkole</a:t>
                      </a:r>
                      <a:endParaRPr lang="pl-PL" sz="1800" b="0" i="0" u="none" strike="noStrike" dirty="0">
                        <a:effectLst/>
                        <a:latin typeface="Arial" panose="020B0604020202020204" pitchFamily="34" charset="0"/>
                      </a:endParaRPr>
                    </a:p>
                  </a:txBody>
                  <a:tcPr marL="43025" marR="43025" marT="597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58148734"/>
                  </a:ext>
                </a:extLst>
              </a:tr>
              <a:tr h="1413206">
                <a:tc>
                  <a:txBody>
                    <a:bodyPr/>
                    <a:lstStyle/>
                    <a:p>
                      <a:pPr algn="l" fontAlgn="t">
                        <a:lnSpc>
                          <a:spcPct val="107000"/>
                        </a:lnSpc>
                        <a:spcBef>
                          <a:spcPts val="0"/>
                        </a:spcBef>
                        <a:spcAft>
                          <a:spcPts val="800"/>
                        </a:spcAft>
                      </a:pPr>
                      <a:r>
                        <a:rPr lang="pl-PL" sz="1800" b="1" i="0" u="none" strike="noStrike" dirty="0">
                          <a:effectLst/>
                          <a:latin typeface="Times New Roman" panose="02020603050405020304" pitchFamily="18" charset="0"/>
                          <a:ea typeface="Calibri" panose="020F0502020204030204" pitchFamily="34" charset="0"/>
                          <a:cs typeface="Times New Roman" panose="02020603050405020304" pitchFamily="18" charset="0"/>
                        </a:rPr>
                        <a:t>Zasady regulowania komunikacji </a:t>
                      </a:r>
                      <a:endParaRPr lang="pl-PL" sz="1800" b="0" i="0" u="none" strike="noStrike" dirty="0">
                        <a:effectLst/>
                        <a:latin typeface="Arial" panose="020B0604020202020204" pitchFamily="34" charset="0"/>
                      </a:endParaRPr>
                    </a:p>
                    <a:p>
                      <a:pPr algn="l" fontAlgn="t">
                        <a:lnSpc>
                          <a:spcPct val="107000"/>
                        </a:lnSpc>
                        <a:spcBef>
                          <a:spcPts val="0"/>
                        </a:spcBef>
                        <a:spcAft>
                          <a:spcPts val="800"/>
                        </a:spcAft>
                      </a:pPr>
                      <a:r>
                        <a:rPr lang="pl-PL" sz="1800" b="1" i="0" u="none" strike="noStrike" dirty="0">
                          <a:effectLst/>
                          <a:latin typeface="Times New Roman" panose="02020603050405020304" pitchFamily="18" charset="0"/>
                          <a:ea typeface="Calibri" panose="020F0502020204030204" pitchFamily="34" charset="0"/>
                          <a:cs typeface="Times New Roman" panose="02020603050405020304" pitchFamily="18" charset="0"/>
                        </a:rPr>
                        <a:t>(przebieg komunikacji)</a:t>
                      </a:r>
                      <a:endParaRPr lang="pl-PL" sz="1800" b="0" i="0" u="none" strike="noStrike" dirty="0">
                        <a:effectLst/>
                        <a:latin typeface="Arial" panose="020B0604020202020204" pitchFamily="34" charset="0"/>
                      </a:endParaRPr>
                    </a:p>
                    <a:p>
                      <a:pPr algn="l" fontAlgn="t">
                        <a:lnSpc>
                          <a:spcPct val="107000"/>
                        </a:lnSpc>
                        <a:spcBef>
                          <a:spcPts val="0"/>
                        </a:spcBef>
                        <a:spcAft>
                          <a:spcPts val="800"/>
                        </a:spcAft>
                      </a:pPr>
                      <a:r>
                        <a:rPr lang="pl-PL" sz="1800" b="1" i="0" u="none" strike="noStrike" dirty="0">
                          <a:effectLst/>
                          <a:latin typeface="Times New Roman" panose="02020603050405020304" pitchFamily="18" charset="0"/>
                          <a:ea typeface="Calibri" panose="020F0502020204030204" pitchFamily="34" charset="0"/>
                          <a:cs typeface="Times New Roman" panose="02020603050405020304" pitchFamily="18" charset="0"/>
                        </a:rPr>
                        <a:t> </a:t>
                      </a:r>
                      <a:endParaRPr lang="pl-PL" sz="1800" b="0" i="0" u="none" strike="noStrike" dirty="0">
                        <a:effectLst/>
                        <a:latin typeface="Arial" panose="020B0604020202020204" pitchFamily="34" charset="0"/>
                      </a:endParaRPr>
                    </a:p>
                  </a:txBody>
                  <a:tcPr marL="43025" marR="43025" marT="597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75000"/>
                      </a:schemeClr>
                    </a:solidFill>
                  </a:tcPr>
                </a:tc>
                <a:tc>
                  <a:txBody>
                    <a:bodyPr/>
                    <a:lstStyle/>
                    <a:p>
                      <a:pPr algn="just" fontAlgn="t">
                        <a:lnSpc>
                          <a:spcPct val="107000"/>
                        </a:lnSpc>
                        <a:spcBef>
                          <a:spcPts val="0"/>
                        </a:spcBef>
                        <a:spcAft>
                          <a:spcPts val="800"/>
                        </a:spcAft>
                      </a:pPr>
                      <a:r>
                        <a:rPr lang="pl-PL" sz="1800" b="0" i="0" u="none" strike="noStrike">
                          <a:effectLst/>
                          <a:latin typeface="Times New Roman" panose="02020603050405020304" pitchFamily="18" charset="0"/>
                          <a:ea typeface="Calibri" panose="020F0502020204030204" pitchFamily="34" charset="0"/>
                          <a:cs typeface="Times New Roman" panose="02020603050405020304" pitchFamily="18" charset="0"/>
                        </a:rPr>
                        <a:t>W jaki sposób przebiega komunikacja podczas zebrania</a:t>
                      </a:r>
                      <a:endParaRPr lang="pl-PL" sz="1800" b="0" i="0" u="none" strike="noStrike">
                        <a:effectLst/>
                        <a:latin typeface="Arial" panose="020B0604020202020204" pitchFamily="34" charset="0"/>
                      </a:endParaRPr>
                    </a:p>
                  </a:txBody>
                  <a:tcPr marL="43025" marR="43025" marT="597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800"/>
                        </a:spcAft>
                      </a:pPr>
                      <a:r>
                        <a:rPr lang="pl-PL" sz="18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Jakie znaczenia nadawane są poprzez zasady regulowania komunikacji podczas zebrania?</a:t>
                      </a:r>
                      <a:endParaRPr lang="pl-PL" sz="1800" b="0" i="0" u="none" strike="noStrike" dirty="0">
                        <a:effectLst/>
                        <a:latin typeface="Arial" panose="020B0604020202020204" pitchFamily="34" charset="0"/>
                      </a:endParaRPr>
                    </a:p>
                  </a:txBody>
                  <a:tcPr marL="43025" marR="43025" marT="597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lnSpc>
                          <a:spcPct val="107000"/>
                        </a:lnSpc>
                        <a:spcBef>
                          <a:spcPts val="0"/>
                        </a:spcBef>
                        <a:spcAft>
                          <a:spcPts val="800"/>
                        </a:spcAft>
                      </a:pPr>
                      <a:r>
                        <a:rPr lang="pl-PL" sz="1800" b="0" i="0" u="none" strike="noStrike" dirty="0">
                          <a:effectLst/>
                          <a:latin typeface="Times New Roman" panose="02020603050405020304" pitchFamily="18" charset="0"/>
                          <a:ea typeface="Calibri" panose="020F0502020204030204" pitchFamily="34" charset="0"/>
                          <a:cs typeface="Times New Roman" panose="02020603050405020304" pitchFamily="18" charset="0"/>
                        </a:rPr>
                        <a:t>Jak zasady regulowania komunikacji podczas zebrania konstruują miejsce rodziców w szkole</a:t>
                      </a:r>
                      <a:endParaRPr lang="pl-PL" sz="1800" b="0" i="0" u="none" strike="noStrike" dirty="0">
                        <a:effectLst/>
                        <a:latin typeface="Arial" panose="020B0604020202020204" pitchFamily="34" charset="0"/>
                      </a:endParaRPr>
                    </a:p>
                  </a:txBody>
                  <a:tcPr marL="43025" marR="43025" marT="5976"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6099736"/>
                  </a:ext>
                </a:extLst>
              </a:tr>
            </a:tbl>
          </a:graphicData>
        </a:graphic>
      </p:graphicFrame>
    </p:spTree>
    <p:extLst>
      <p:ext uri="{BB962C8B-B14F-4D97-AF65-F5344CB8AC3E}">
        <p14:creationId xmlns:p14="http://schemas.microsoft.com/office/powerpoint/2010/main" val="2020127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1B6D2E2-5B95-4DC8-8DCC-DDAFE372720B}"/>
              </a:ext>
            </a:extLst>
          </p:cNvPr>
          <p:cNvSpPr>
            <a:spLocks noGrp="1"/>
          </p:cNvSpPr>
          <p:nvPr>
            <p:ph type="title"/>
          </p:nvPr>
        </p:nvSpPr>
        <p:spPr>
          <a:xfrm>
            <a:off x="1653363" y="365760"/>
            <a:ext cx="9367203" cy="1188720"/>
          </a:xfrm>
        </p:spPr>
        <p:txBody>
          <a:bodyPr>
            <a:noAutofit/>
          </a:bodyPr>
          <a:lstStyle/>
          <a:p>
            <a:r>
              <a:rPr lang="pl-PL" sz="4000" dirty="0"/>
              <a:t>Analiza raportowa </a:t>
            </a:r>
            <a:br>
              <a:rPr lang="pl-PL" sz="4000" dirty="0"/>
            </a:br>
            <a:r>
              <a:rPr lang="pl-PL" sz="4000" dirty="0"/>
              <a:t>Zadania w wypowiedziach nauczyciela</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ymbol zastępczy zawartości 2">
            <a:extLst>
              <a:ext uri="{FF2B5EF4-FFF2-40B4-BE49-F238E27FC236}">
                <a16:creationId xmlns:a16="http://schemas.microsoft.com/office/drawing/2014/main" id="{1CB0BB4F-31A6-4D72-A224-07E36860A205}"/>
              </a:ext>
            </a:extLst>
          </p:cNvPr>
          <p:cNvSpPr>
            <a:spLocks noGrp="1"/>
          </p:cNvSpPr>
          <p:nvPr>
            <p:ph idx="1"/>
          </p:nvPr>
        </p:nvSpPr>
        <p:spPr>
          <a:xfrm>
            <a:off x="1653363" y="2176272"/>
            <a:ext cx="9367204" cy="4041648"/>
          </a:xfrm>
        </p:spPr>
        <p:txBody>
          <a:bodyPr anchor="t">
            <a:normAutofit/>
          </a:bodyPr>
          <a:lstStyle/>
          <a:p>
            <a:r>
              <a:rPr lang="pl-PL" sz="1300" i="1"/>
              <a:t>dopilnować, kontrolować, przycisnąć, zwracać uwagę, pilnować, żeby przychodziło przygotowane, kontrolować, żeby polecenia były dokładniej czytane, nie zostawiać, żeby był wpis brak pracy domowej, tylko niech dziecko napisze jeszcze raz, kontrolować, wygląd zeszytu, utrwalać pisownię, czytać lektury, poćwiczyć dodawanie i odejmowanie, poprawić czytanie, utrwalać tabliczkę mnożenia</a:t>
            </a:r>
          </a:p>
          <a:p>
            <a:r>
              <a:rPr lang="pl-PL" sz="1300" i="1"/>
              <a:t>trzeba posiedzieć z dziećmi, trzeba poćwiczyć, z zachowaniem trzeba zadziałać, rozwinąć samodzielność, podpisywać ubrania, trzeba trochę popracować, żeby uczyć pracy cichej w domu, proszę o pomoc w przygotowaniu prac na konkurs</a:t>
            </a:r>
          </a:p>
          <a:p>
            <a:r>
              <a:rPr lang="pl-PL" sz="1300" i="1"/>
              <a:t>nie akceptować zachowań, w których uczniowie łamią prawo szkolne, oduczyć wychodzenia ze szkoły, kontrolować gadulstwo</a:t>
            </a:r>
          </a:p>
          <a:p>
            <a:r>
              <a:rPr lang="pl-PL" sz="1300" i="1"/>
              <a:t>Na wigilię proszę przynieść potrawy, kto ustali repertuar i zaplanuje wyjście do kina? Pani zorganizuje ponownie wyjazd integracyjny do gospodarstwa? Niestety w tamtym roku było niewiele poczęstunku na zabawie andrzejkowej, na ślubowanie proszę o kupienie kubków, obrusów, to już będą na kolejne lata</a:t>
            </a:r>
          </a:p>
          <a:p>
            <a:r>
              <a:rPr lang="pl-PL" sz="1300" i="1"/>
              <a:t>proszę podpisać się na liście, podpisywać się na zebraniach, proszę wypełnić zgodę na mleko, proszę wpłacać pieniądze klasowe, </a:t>
            </a:r>
          </a:p>
          <a:p>
            <a:r>
              <a:rPr lang="pl-PL" sz="1300" i="1"/>
              <a:t>proszę odpowiednio dzieci ubrać, nie zapomnijcie o kieszonkowym na wycieczkę</a:t>
            </a:r>
          </a:p>
          <a:p>
            <a:r>
              <a:rPr lang="pl-PL" sz="1300" i="1"/>
              <a:t>Przynajmniej dwie mamy, żeby mogły buty zakładać, kto pojedzie z nami na wycieczkę?</a:t>
            </a:r>
          </a:p>
          <a:p>
            <a:r>
              <a:rPr lang="pl-PL" sz="1300" i="1"/>
              <a:t>proszę dać się wybrać (do RR), jeśli ktoś chce się zgłosić do roli prezesa stowarzyszenia (działającego przy szkole), </a:t>
            </a:r>
          </a:p>
          <a:p>
            <a:r>
              <a:rPr lang="pl-PL" sz="1300" i="1"/>
              <a:t>Proszę, żeby pani pojechała na badania do poradni (psych-ped), przekazuje od pani pielęgniarki prośbę o pójście do okulisty </a:t>
            </a:r>
          </a:p>
          <a:p>
            <a:endParaRPr lang="pl-PL" sz="1300" i="1"/>
          </a:p>
          <a:p>
            <a:endParaRPr lang="pl-PL" sz="1300" i="1"/>
          </a:p>
          <a:p>
            <a:endParaRPr lang="pl-PL" sz="1300"/>
          </a:p>
        </p:txBody>
      </p:sp>
    </p:spTree>
    <p:extLst>
      <p:ext uri="{BB962C8B-B14F-4D97-AF65-F5344CB8AC3E}">
        <p14:creationId xmlns:p14="http://schemas.microsoft.com/office/powerpoint/2010/main" val="3659764847"/>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7760741B72655A4AA1E6234B09BD6465" ma:contentTypeVersion="3" ma:contentTypeDescription="Utwórz nowy dokument." ma:contentTypeScope="" ma:versionID="d7c27b81f53dded71fcf9bcb085c783d">
  <xsd:schema xmlns:xsd="http://www.w3.org/2001/XMLSchema" xmlns:xs="http://www.w3.org/2001/XMLSchema" xmlns:p="http://schemas.microsoft.com/office/2006/metadata/properties" xmlns:ns2="d1504991-3c69-4df4-aebb-08ba49ecbc49" targetNamespace="http://schemas.microsoft.com/office/2006/metadata/properties" ma:root="true" ma:fieldsID="5c555d0c5211e4a7570c7e931f67a5b8" ns2:_="">
    <xsd:import namespace="d1504991-3c69-4df4-aebb-08ba49ecbc49"/>
    <xsd:element name="properties">
      <xsd:complexType>
        <xsd:sequence>
          <xsd:element name="documentManagement">
            <xsd:complexType>
              <xsd:all>
                <xsd:element ref="ns2:MediaServiceMetadata" minOccurs="0"/>
                <xsd:element ref="ns2:MediaServiceFastMetadata"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504991-3c69-4df4-aebb-08ba49ecbc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zawartości"/>
        <xsd:element ref="dc:title" minOccurs="0" maxOccurs="1" ma:index="4" ma:displayName="Tytu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E26D5A7-D02D-40F9-AFA3-8ACCA9473213}"/>
</file>

<file path=customXml/itemProps2.xml><?xml version="1.0" encoding="utf-8"?>
<ds:datastoreItem xmlns:ds="http://schemas.openxmlformats.org/officeDocument/2006/customXml" ds:itemID="{63B50E13-4646-4681-966E-CC65027AFC01}"/>
</file>

<file path=customXml/itemProps3.xml><?xml version="1.0" encoding="utf-8"?>
<ds:datastoreItem xmlns:ds="http://schemas.openxmlformats.org/officeDocument/2006/customXml" ds:itemID="{86EFC314-168E-4AD6-830C-99DC540A12B8}"/>
</file>

<file path=docProps/app.xml><?xml version="1.0" encoding="utf-8"?>
<Properties xmlns="http://schemas.openxmlformats.org/officeDocument/2006/extended-properties" xmlns:vt="http://schemas.openxmlformats.org/officeDocument/2006/docPropsVTypes">
  <TotalTime>47</TotalTime>
  <Words>1431</Words>
  <Application>Microsoft Office PowerPoint</Application>
  <PresentationFormat>Panoramiczny</PresentationFormat>
  <Paragraphs>112</Paragraphs>
  <Slides>14</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14</vt:i4>
      </vt:variant>
    </vt:vector>
  </HeadingPairs>
  <TitlesOfParts>
    <vt:vector size="19" baseType="lpstr">
      <vt:lpstr>Arial</vt:lpstr>
      <vt:lpstr>Calibri</vt:lpstr>
      <vt:lpstr>Calibri Light</vt:lpstr>
      <vt:lpstr>Times New Roman</vt:lpstr>
      <vt:lpstr>Motyw pakietu Office</vt:lpstr>
      <vt:lpstr>Szkolne koncepcje uczestnictwa rodziców w edukacji dzieci</vt:lpstr>
      <vt:lpstr>Koncepcje miejsca rodziców w szkole</vt:lpstr>
      <vt:lpstr> Miejsca rodziców w szkole  Podejście normatywne </vt:lpstr>
      <vt:lpstr>Miejsca rodziców w szkole  Podejście partycypacyjne</vt:lpstr>
      <vt:lpstr>Miejsca rodziców w szkole  Podejście naturalistyczno – krytyczne </vt:lpstr>
      <vt:lpstr>Założenia badawcze</vt:lpstr>
      <vt:lpstr>Założenia badawcze Analiza treści</vt:lpstr>
      <vt:lpstr>Prezentacja programu PowerPoint</vt:lpstr>
      <vt:lpstr>Analiza raportowa  Zadania w wypowiedziach nauczyciela</vt:lpstr>
      <vt:lpstr>Analiza raportowa  Zadania w wypowiedziach rodzica</vt:lpstr>
      <vt:lpstr>Koncepcje uczestnictwa rodziców  w edukacji dzieci podczas zebrań z rodzicami</vt:lpstr>
      <vt:lpstr>Jakie znaczenia są nadawane zadaniom rodziców przez nauczyciela?</vt:lpstr>
      <vt:lpstr>Jakie znaczenia są nadawane zadaniom rodziców przez rodziców?</vt:lpstr>
      <vt:lpstr>Konkluzje Miejsca rodziców konstruowane przez przekaz zebrania: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Szkolne koncepcje uczestnictwa rodziców w edukacji dzieci</dc:title>
  <dc:creator>Beata Adrjan</dc:creator>
  <cp:lastModifiedBy>Beata Adrjan</cp:lastModifiedBy>
  <cp:revision>5</cp:revision>
  <dcterms:created xsi:type="dcterms:W3CDTF">2020-12-12T12:43:03Z</dcterms:created>
  <dcterms:modified xsi:type="dcterms:W3CDTF">2020-12-12T13:30:29Z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0x0101007760741B72655A4AA1E6234B09BD6465</vt:lpwstr>
  </property>
</Properties>
</file>