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80" r:id="rId3"/>
    <p:sldId id="262" r:id="rId4"/>
    <p:sldId id="263" r:id="rId5"/>
    <p:sldId id="264" r:id="rId6"/>
    <p:sldId id="265" r:id="rId7"/>
    <p:sldId id="266" r:id="rId8"/>
    <p:sldId id="270" r:id="rId9"/>
    <p:sldId id="272" r:id="rId10"/>
    <p:sldId id="273" r:id="rId11"/>
    <p:sldId id="274" r:id="rId12"/>
    <p:sldId id="276" r:id="rId13"/>
    <p:sldId id="277" r:id="rId14"/>
    <p:sldId id="278" r:id="rId15"/>
    <p:sldId id="275" r:id="rId16"/>
    <p:sldId id="27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7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E6B0-54D9-443A-869E-21C7CBC0971E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A36F3-9A0E-42AB-A0C7-F116E61A45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2050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B8425-BB55-4682-8883-8A5FE0832B6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324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700" b="1" i="1" dirty="0"/>
              <a:t>Rodzice wobec edukacji, a nurty badawcze </a:t>
            </a:r>
            <a:r>
              <a:rPr lang="pl-PL" sz="2700" b="1" i="1" dirty="0" err="1"/>
              <a:t>resilience</a:t>
            </a:r>
            <a:r>
              <a:rPr lang="pl-PL" sz="2700" dirty="0"/>
              <a:t/>
            </a:r>
            <a:br>
              <a:rPr lang="pl-PL" sz="2700" dirty="0"/>
            </a:br>
            <a:r>
              <a:rPr lang="pl-PL" sz="2700" dirty="0"/>
              <a:t/>
            </a:r>
            <a:br>
              <a:rPr lang="pl-PL" sz="2700" dirty="0"/>
            </a:b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 Agnieszka Bzymek</a:t>
            </a:r>
            <a:b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Akademia Marynarki Wojennej, Wydział Nauk Humanistycznych i Społecznych, Katedra Studiów Edukacyjnych </a:t>
            </a:r>
            <a:r>
              <a:rPr lang="pl-PL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l-PL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b="1" dirty="0" smtClean="0"/>
          </a:p>
          <a:p>
            <a:r>
              <a:rPr lang="pl-PL" b="1" dirty="0" smtClean="0"/>
              <a:t>II </a:t>
            </a:r>
            <a:r>
              <a:rPr lang="pl-PL" b="1" dirty="0"/>
              <a:t>Konferencja Polskiej Sieci Badawczej Rodzice w edukacji (ERNAPE-PL) </a:t>
            </a:r>
            <a:r>
              <a:rPr lang="pl-PL" b="1" dirty="0" smtClean="0"/>
              <a:t>webinarium, 11-12 grudnia 2020 </a:t>
            </a:r>
            <a:r>
              <a:rPr lang="pl-PL" b="1" dirty="0"/>
              <a:t/>
            </a:r>
            <a:br>
              <a:rPr lang="pl-PL" b="1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9559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OPIEKUN W REZYLIENCJI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400" dirty="0" smtClean="0"/>
              <a:t>Boris </a:t>
            </a:r>
            <a:r>
              <a:rPr lang="pl-PL" sz="2400" dirty="0" err="1" smtClean="0"/>
              <a:t>Cyrulnik</a:t>
            </a:r>
            <a:r>
              <a:rPr lang="pl-PL" sz="2400" dirty="0" smtClean="0"/>
              <a:t>, psychiatra, neurolog </a:t>
            </a:r>
            <a:r>
              <a:rPr lang="pl-PL" sz="2400" dirty="0"/>
              <a:t>i </a:t>
            </a:r>
            <a:r>
              <a:rPr lang="pl-PL" sz="2400" dirty="0" smtClean="0"/>
              <a:t>etnolog, wybitny znawca </a:t>
            </a:r>
            <a:r>
              <a:rPr lang="pl-PL" sz="2400" dirty="0" err="1" smtClean="0"/>
              <a:t>rezyliencji</a:t>
            </a:r>
            <a:r>
              <a:rPr lang="pl-PL" sz="2400" dirty="0" smtClean="0"/>
              <a:t>, który wprowadził </a:t>
            </a:r>
            <a:r>
              <a:rPr lang="pl-PL" sz="2400" dirty="0"/>
              <a:t>do języka francuskiego termin </a:t>
            </a:r>
            <a:r>
              <a:rPr lang="pl-PL" sz="2400" i="1" dirty="0" err="1"/>
              <a:t>rèsilience</a:t>
            </a:r>
            <a:r>
              <a:rPr lang="pl-PL" sz="2400" dirty="0"/>
              <a:t>, problematyka ta wiąże się nieodłącznie z tzw. </a:t>
            </a:r>
            <a:r>
              <a:rPr lang="pl-PL" sz="2400" b="1" i="1" dirty="0"/>
              <a:t>wartościową</a:t>
            </a:r>
            <a:r>
              <a:rPr lang="pl-PL" sz="2400" b="1" dirty="0"/>
              <a:t> </a:t>
            </a:r>
            <a:r>
              <a:rPr lang="pl-PL" sz="2400" b="1" i="1" dirty="0"/>
              <a:t>niszą uczuciową</a:t>
            </a:r>
            <a:r>
              <a:rPr lang="pl-PL" sz="2400" dirty="0"/>
              <a:t>, która w jego rozumieniu opiera się na bezpiecznej przynależności do rodziców, posiadających również w swoim dziecięcym doświadczeniu emocjonalną bliskość z </a:t>
            </a:r>
            <a:r>
              <a:rPr lang="pl-PL" sz="2400" dirty="0" smtClean="0"/>
              <a:t>rodzicami;</a:t>
            </a:r>
          </a:p>
          <a:p>
            <a:pPr marL="0" indent="0">
              <a:buNone/>
            </a:pPr>
            <a:r>
              <a:rPr lang="pl-PL" sz="2400" dirty="0" smtClean="0"/>
              <a:t>Rola </a:t>
            </a:r>
            <a:r>
              <a:rPr lang="pl-PL" sz="2400" b="1" dirty="0"/>
              <a:t>jawnego i ukrytego opiekuna w </a:t>
            </a:r>
            <a:r>
              <a:rPr lang="pl-PL" sz="2400" b="1" dirty="0" err="1"/>
              <a:t>rezyliencji</a:t>
            </a:r>
            <a:r>
              <a:rPr lang="pl-PL" sz="2400" b="1" dirty="0"/>
              <a:t> </a:t>
            </a:r>
            <a:r>
              <a:rPr lang="pl-PL" sz="2400" dirty="0"/>
              <a:t>(</a:t>
            </a:r>
            <a:r>
              <a:rPr lang="pl-PL" sz="2400" dirty="0" err="1"/>
              <a:t>Cyrulnik</a:t>
            </a:r>
            <a:r>
              <a:rPr lang="pl-PL" sz="2400" dirty="0"/>
              <a:t>, 2015, s.124-125). O ile pierwszy jest osobą wyposażoną w kwalifikacje psychologa, psychoterapeuty, nauczyciela czy duchownego, o tyle drugi, mimo braku posiadanych dyplomów</a:t>
            </a:r>
            <a:r>
              <a:rPr lang="pl-PL" sz="2400" dirty="0" smtClean="0"/>
              <a:t>, będąc nierzadko jednostką </a:t>
            </a:r>
            <a:r>
              <a:rPr lang="pl-PL" sz="2400" dirty="0"/>
              <a:t>wywodzącą się z grona rodzinnego czy przyjacielskiego, staje się pomocą w „przepracowaniu” </a:t>
            </a:r>
            <a:r>
              <a:rPr lang="pl-PL" sz="2400" dirty="0" smtClean="0"/>
              <a:t>traumy.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014482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Nurty </a:t>
            </a:r>
            <a:r>
              <a:rPr lang="pl-PL" b="1" dirty="0" smtClean="0"/>
              <a:t>badawcze cd.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Drugi nurt badań: siła i rodzaj czynników ryzyka i chroniących </a:t>
            </a:r>
            <a:r>
              <a:rPr lang="pl-PL" dirty="0" smtClean="0"/>
              <a:t>(</a:t>
            </a:r>
            <a:r>
              <a:rPr lang="pl-PL" dirty="0" err="1" smtClean="0"/>
              <a:t>Garmezy</a:t>
            </a:r>
            <a:r>
              <a:rPr lang="pl-PL" dirty="0"/>
              <a:t>, </a:t>
            </a:r>
            <a:r>
              <a:rPr lang="pl-PL" dirty="0" smtClean="0"/>
              <a:t>1984) trzy </a:t>
            </a:r>
            <a:r>
              <a:rPr lang="pl-PL" dirty="0"/>
              <a:t>teoretyczne modele </a:t>
            </a:r>
            <a:r>
              <a:rPr lang="pl-PL" i="1" dirty="0" err="1" smtClean="0"/>
              <a:t>resilience</a:t>
            </a:r>
            <a:r>
              <a:rPr lang="pl-PL" dirty="0"/>
              <a:t> (</a:t>
            </a:r>
            <a:r>
              <a:rPr lang="pl-PL" dirty="0" err="1"/>
              <a:t>Garmezy</a:t>
            </a:r>
            <a:r>
              <a:rPr lang="pl-PL" dirty="0"/>
              <a:t>, 1984</a:t>
            </a:r>
            <a:r>
              <a:rPr lang="pl-PL" dirty="0" smtClean="0"/>
              <a:t>):</a:t>
            </a:r>
            <a:endParaRPr lang="pl-PL" dirty="0"/>
          </a:p>
          <a:p>
            <a:r>
              <a:rPr lang="pl-PL" dirty="0" smtClean="0"/>
              <a:t>model </a:t>
            </a:r>
            <a:r>
              <a:rPr lang="pl-PL" dirty="0"/>
              <a:t>równoważenia ryzyka, w którym czynniki chroniące kompensują wpływ czynników ryzyka w obszarze zachowania; </a:t>
            </a:r>
          </a:p>
          <a:p>
            <a:r>
              <a:rPr lang="pl-PL" dirty="0" smtClean="0"/>
              <a:t>model </a:t>
            </a:r>
            <a:r>
              <a:rPr lang="pl-PL" dirty="0"/>
              <a:t>redukowania ryzyka, w którym interakcja czynników chroniących z czynnikami ryzyka, osłabiają ich wpływ na zachowania; </a:t>
            </a:r>
          </a:p>
          <a:p>
            <a:r>
              <a:rPr lang="pl-PL" dirty="0" smtClean="0"/>
              <a:t>model </a:t>
            </a:r>
            <a:r>
              <a:rPr lang="pl-PL" dirty="0"/>
              <a:t>uodparniania na ryzyko, gdzie umiarkowany poziom ryzyka może uodparniać na kolejne trudne doświadczenia. </a:t>
            </a:r>
          </a:p>
        </p:txBody>
      </p:sp>
    </p:spTree>
    <p:extLst>
      <p:ext uri="{BB962C8B-B14F-4D97-AF65-F5344CB8AC3E}">
        <p14:creationId xmlns:p14="http://schemas.microsoft.com/office/powerpoint/2010/main" val="2750966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pl-PL" b="1" dirty="0" smtClean="0"/>
              <a:t>Czynniki ryzyka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1024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wcześniactwo</a:t>
            </a:r>
          </a:p>
          <a:p>
            <a:pPr eaLnBrk="1" hangingPunct="1"/>
            <a:r>
              <a:rPr lang="pl-PL" altLang="pl-PL" smtClean="0"/>
              <a:t> ubóstwo</a:t>
            </a:r>
          </a:p>
          <a:p>
            <a:pPr eaLnBrk="1" hangingPunct="1"/>
            <a:r>
              <a:rPr lang="pl-PL" altLang="pl-PL" smtClean="0"/>
              <a:t>choroby psychiczne rodziców</a:t>
            </a:r>
          </a:p>
          <a:p>
            <a:pPr eaLnBrk="1" hangingPunct="1"/>
            <a:r>
              <a:rPr lang="pl-PL" altLang="pl-PL" smtClean="0"/>
              <a:t> wojna </a:t>
            </a:r>
          </a:p>
          <a:p>
            <a:pPr eaLnBrk="1" hangingPunct="1"/>
            <a:r>
              <a:rPr lang="pl-PL" altLang="pl-PL" smtClean="0"/>
              <a:t>rozwód </a:t>
            </a:r>
          </a:p>
          <a:p>
            <a:pPr eaLnBrk="1" hangingPunct="1"/>
            <a:r>
              <a:rPr lang="pl-PL" altLang="pl-PL" smtClean="0"/>
              <a:t>sprawowanie opieki nad dzieckiem przez instytucje</a:t>
            </a:r>
          </a:p>
          <a:p>
            <a:pPr eaLnBrk="1" hangingPunct="1"/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890556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pl-PL" b="1" dirty="0" smtClean="0"/>
              <a:t>Indeksy pomiaru ryzyka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indywidualna charakterystyka</a:t>
            </a:r>
          </a:p>
          <a:p>
            <a:pPr eaLnBrk="1" hangingPunct="1"/>
            <a:r>
              <a:rPr lang="pl-PL" altLang="pl-PL" smtClean="0"/>
              <a:t>wpływ rówieśników</a:t>
            </a:r>
          </a:p>
          <a:p>
            <a:pPr eaLnBrk="1" hangingPunct="1"/>
            <a:r>
              <a:rPr lang="pl-PL" altLang="pl-PL" smtClean="0"/>
              <a:t>relacje rodzinne </a:t>
            </a:r>
          </a:p>
          <a:p>
            <a:pPr eaLnBrk="1" hangingPunct="1"/>
            <a:r>
              <a:rPr lang="pl-PL" altLang="pl-PL" smtClean="0"/>
              <a:t>miejsce zamieszkania oraz relacje społeczne</a:t>
            </a:r>
          </a:p>
          <a:p>
            <a:pPr eaLnBrk="1" hangingPunct="1"/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94762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pl-PL" b="1" dirty="0" smtClean="0"/>
              <a:t>Czynniki chroniące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Czynniki lub mechanizmy chroniące w sytuacji przeciwności losu, doświadczaniu tragedii, choroby;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pl-PL" altLang="pl-PL" b="1" smtClean="0"/>
              <a:t>I. czynniki indywidualne</a:t>
            </a:r>
            <a:r>
              <a:rPr lang="pl-PL" altLang="pl-PL" smtClean="0"/>
              <a:t>: aktywność, towarzyskość;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pl-PL" altLang="pl-PL" b="1" smtClean="0"/>
              <a:t>II. czynniki rodzinne</a:t>
            </a:r>
            <a:r>
              <a:rPr lang="pl-PL" altLang="pl-PL" smtClean="0"/>
              <a:t>: bliskie więzi emocjonalne;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pl-PL" altLang="pl-PL" b="1" smtClean="0"/>
              <a:t>III. czynniki pozarodzinne</a:t>
            </a:r>
            <a:r>
              <a:rPr lang="pl-PL" altLang="pl-PL" smtClean="0"/>
              <a:t>: trwałe przyjaźnie, wsparcie społeczne; </a:t>
            </a:r>
          </a:p>
        </p:txBody>
      </p:sp>
    </p:spTree>
    <p:extLst>
      <p:ext uri="{BB962C8B-B14F-4D97-AF65-F5344CB8AC3E}">
        <p14:creationId xmlns:p14="http://schemas.microsoft.com/office/powerpoint/2010/main" val="2340994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Nurty </a:t>
            </a:r>
            <a:r>
              <a:rPr lang="pl-PL" b="1" dirty="0" smtClean="0"/>
              <a:t>badawcze cd.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 smtClean="0"/>
              <a:t>Trzeci nurt badań</a:t>
            </a:r>
            <a:r>
              <a:rPr lang="pl-PL" dirty="0" smtClean="0"/>
              <a:t>: </a:t>
            </a:r>
            <a:r>
              <a:rPr lang="pl-PL" b="1" dirty="0" smtClean="0"/>
              <a:t>jakościowe ujęcie kategorii </a:t>
            </a:r>
            <a:r>
              <a:rPr lang="pl-PL" b="1" i="1" dirty="0" err="1" smtClean="0"/>
              <a:t>resilience</a:t>
            </a:r>
            <a:r>
              <a:rPr lang="pl-PL" b="1" dirty="0"/>
              <a:t> </a:t>
            </a:r>
            <a:r>
              <a:rPr lang="pl-PL" dirty="0" smtClean="0"/>
              <a:t>– próby </a:t>
            </a:r>
            <a:r>
              <a:rPr lang="pl-PL" dirty="0"/>
              <a:t>określania strategii, które mogłyby wspierać </a:t>
            </a:r>
            <a:r>
              <a:rPr lang="pl-PL" dirty="0" smtClean="0"/>
              <a:t>prężność</a:t>
            </a:r>
            <a:r>
              <a:rPr lang="pl-PL" i="1" dirty="0" smtClean="0"/>
              <a:t>:</a:t>
            </a:r>
            <a:endParaRPr lang="pl-PL" sz="1200" dirty="0" smtClean="0"/>
          </a:p>
          <a:p>
            <a:pPr>
              <a:buAutoNum type="arabicPeriod"/>
            </a:pPr>
            <a:r>
              <a:rPr lang="pl-PL" b="1" dirty="0" smtClean="0"/>
              <a:t>Minimalizowanie </a:t>
            </a:r>
            <a:r>
              <a:rPr lang="pl-PL" b="1" dirty="0"/>
              <a:t>negatywnego wpływu </a:t>
            </a:r>
            <a:r>
              <a:rPr lang="pl-PL" dirty="0"/>
              <a:t>stresu bądź przeciwności </a:t>
            </a:r>
            <a:r>
              <a:rPr lang="pl-PL" dirty="0" smtClean="0"/>
              <a:t>losu dwutorowo </a:t>
            </a:r>
            <a:r>
              <a:rPr lang="pl-PL" dirty="0"/>
              <a:t>– poprzez wsparcie rodziców w ich środowisku zagrażającym rozwoju dziecka (np. </a:t>
            </a:r>
            <a:r>
              <a:rPr lang="pl-PL" dirty="0" smtClean="0"/>
              <a:t>pomoc </a:t>
            </a:r>
            <a:r>
              <a:rPr lang="pl-PL" dirty="0"/>
              <a:t>w terapii, nabywaniu odpowiednich kompetencji i umiejętności wychowawczych) oraz w poszukiwaniu przez samo dziecko pozytywnego środowiska i wsparcia poza rodziną. </a:t>
            </a:r>
            <a:endParaRPr lang="pl-PL" dirty="0" smtClean="0"/>
          </a:p>
          <a:p>
            <a:pPr>
              <a:buAutoNum type="arabicPeriod"/>
            </a:pPr>
            <a:r>
              <a:rPr lang="pl-PL" b="1" dirty="0"/>
              <a:t>S</a:t>
            </a:r>
            <a:r>
              <a:rPr lang="pl-PL" b="1" dirty="0" smtClean="0"/>
              <a:t>trategia </a:t>
            </a:r>
            <a:r>
              <a:rPr lang="pl-PL" b="1" dirty="0"/>
              <a:t>modyfikowania ryzyka </a:t>
            </a:r>
            <a:r>
              <a:rPr lang="pl-PL" dirty="0" smtClean="0"/>
              <a:t>– przecinanie </a:t>
            </a:r>
            <a:r>
              <a:rPr lang="pl-PL" dirty="0"/>
              <a:t>łańcucha negatywnych </a:t>
            </a:r>
            <a:r>
              <a:rPr lang="pl-PL" dirty="0" smtClean="0"/>
              <a:t>sytuacji: wsparcie </a:t>
            </a:r>
            <a:r>
              <a:rPr lang="pl-PL" dirty="0"/>
              <a:t>dzieci poprzez naukę konstruktywnych sposobów radzenia sobie z trudnościami i sytuacjami </a:t>
            </a:r>
            <a:r>
              <a:rPr lang="pl-PL" dirty="0" smtClean="0"/>
              <a:t>zagrożenia.</a:t>
            </a:r>
          </a:p>
          <a:p>
            <a:pPr>
              <a:buFont typeface="Wingdings 3" charset="2"/>
              <a:buAutoNum type="arabicPeriod"/>
            </a:pPr>
            <a:r>
              <a:rPr lang="pl-PL" b="1" dirty="0"/>
              <a:t>O</a:t>
            </a:r>
            <a:r>
              <a:rPr lang="pl-PL" b="1" dirty="0" smtClean="0"/>
              <a:t>twarcie </a:t>
            </a:r>
            <a:r>
              <a:rPr lang="pl-PL" b="1" dirty="0"/>
              <a:t>się na nowe </a:t>
            </a:r>
            <a:r>
              <a:rPr lang="pl-PL" b="1" dirty="0" smtClean="0"/>
              <a:t>możliwości </a:t>
            </a:r>
            <a:r>
              <a:rPr lang="pl-PL" dirty="0" smtClean="0"/>
              <a:t>– spojrzenie </a:t>
            </a:r>
            <a:r>
              <a:rPr lang="pl-PL" dirty="0"/>
              <a:t>na szereg trudnych zdarzeń z perspektywy dystansu, </a:t>
            </a:r>
            <a:r>
              <a:rPr lang="pl-PL" dirty="0" smtClean="0"/>
              <a:t>tak, aby </a:t>
            </a:r>
            <a:r>
              <a:rPr lang="pl-PL" dirty="0"/>
              <a:t>przebywanie w niekorzystnych warunkach nie stało się stanem ciągłym, do którego dziecko przyzwyczaja się uznając za normę. </a:t>
            </a:r>
            <a:r>
              <a:rPr lang="pl-PL" dirty="0" smtClean="0"/>
              <a:t>To uruchomienie </a:t>
            </a:r>
            <a:r>
              <a:rPr lang="pl-PL" dirty="0"/>
              <a:t>procesów </a:t>
            </a:r>
            <a:r>
              <a:rPr lang="pl-PL" i="1" dirty="0" err="1"/>
              <a:t>resilience</a:t>
            </a:r>
            <a:r>
              <a:rPr lang="pl-PL" i="1" dirty="0"/>
              <a:t> </a:t>
            </a:r>
            <a:r>
              <a:rPr lang="pl-PL" dirty="0"/>
              <a:t>dzięki otwartości na nowe perspektywy, </a:t>
            </a:r>
            <a:r>
              <a:rPr lang="pl-PL" dirty="0" smtClean="0"/>
              <a:t>jak np. </a:t>
            </a:r>
            <a:r>
              <a:rPr lang="pl-PL" dirty="0"/>
              <a:t>podjęcie wyzwania edukacji, wstąpienia do wojska czy zmiany zamieszkania. </a:t>
            </a:r>
            <a:endParaRPr lang="pl-PL" dirty="0" smtClean="0"/>
          </a:p>
          <a:p>
            <a:pPr>
              <a:buAutoNum type="arabicPeriod"/>
            </a:pPr>
            <a:r>
              <a:rPr lang="pl-PL" b="1" dirty="0" smtClean="0"/>
              <a:t>Model </a:t>
            </a:r>
            <a:r>
              <a:rPr lang="pl-PL" b="1" dirty="0"/>
              <a:t>neutralizowania</a:t>
            </a:r>
            <a:r>
              <a:rPr lang="pl-PL" dirty="0"/>
              <a:t>, kompensacji doświadczeń trudnych </a:t>
            </a:r>
            <a:r>
              <a:rPr lang="pl-PL" dirty="0" smtClean="0"/>
              <a:t>psycholog. wzmacniania </a:t>
            </a:r>
            <a:r>
              <a:rPr lang="pl-PL" dirty="0"/>
              <a:t>obrazu własnej osoby, przez budowanie poczucia własnej wartości i </a:t>
            </a:r>
            <a:r>
              <a:rPr lang="pl-PL" dirty="0" smtClean="0"/>
              <a:t>skuteczności – budowanie pozytywnych</a:t>
            </a:r>
            <a:r>
              <a:rPr lang="pl-PL" dirty="0"/>
              <a:t>, bezpiecznych relacji społecznych, często poza rodziną </a:t>
            </a:r>
            <a:r>
              <a:rPr lang="pl-PL" dirty="0" smtClean="0"/>
              <a:t>pochodzenia.</a:t>
            </a:r>
          </a:p>
          <a:p>
            <a:pPr marL="0" indent="0">
              <a:buNone/>
            </a:pPr>
            <a:r>
              <a:rPr lang="en-GB" sz="1500" dirty="0"/>
              <a:t>M. Rutter, </a:t>
            </a:r>
            <a:r>
              <a:rPr lang="en-GB" sz="1500" i="1" dirty="0"/>
              <a:t>Psychosocial Resilience and Protective Mechanisms</a:t>
            </a:r>
            <a:r>
              <a:rPr lang="en-GB" sz="1500" dirty="0"/>
              <a:t>, op. </a:t>
            </a:r>
            <a:r>
              <a:rPr lang="pl-PL" sz="1500" dirty="0"/>
              <a:t>Cit., s. </a:t>
            </a:r>
            <a:r>
              <a:rPr lang="pl-PL" sz="1500" smtClean="0"/>
              <a:t>316-331.</a:t>
            </a: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353181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Nurty </a:t>
            </a:r>
            <a:r>
              <a:rPr lang="pl-PL" b="1" dirty="0" smtClean="0"/>
              <a:t>badawcze cd.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Czwarty nurt badań: </a:t>
            </a:r>
            <a:r>
              <a:rPr lang="pl-PL" dirty="0" smtClean="0"/>
              <a:t>biologiczne ujęcie </a:t>
            </a:r>
            <a:r>
              <a:rPr lang="pl-PL" dirty="0"/>
              <a:t>kategorii </a:t>
            </a:r>
            <a:r>
              <a:rPr lang="pl-PL" i="1" dirty="0" err="1"/>
              <a:t>resilience</a:t>
            </a:r>
            <a:r>
              <a:rPr lang="pl-PL" dirty="0"/>
              <a:t> odnośnie wiedzy z obszaru neurologicznego, zwłaszcza działania komórki nerwowej, funkcjonowania układu nerwowego, oddziaływań geny – środowisko (</a:t>
            </a:r>
            <a:r>
              <a:rPr lang="pl-PL" dirty="0" err="1"/>
              <a:t>Luthar</a:t>
            </a:r>
            <a:r>
              <a:rPr lang="pl-PL" dirty="0"/>
              <a:t> i Brown, 2007; Curtis i </a:t>
            </a:r>
            <a:r>
              <a:rPr lang="pl-PL" dirty="0" err="1"/>
              <a:t>Cicchetti</a:t>
            </a:r>
            <a:r>
              <a:rPr lang="pl-PL" dirty="0"/>
              <a:t>, </a:t>
            </a:r>
            <a:r>
              <a:rPr lang="pl-PL" dirty="0" smtClean="0"/>
              <a:t>2003); badania </a:t>
            </a:r>
            <a:r>
              <a:rPr lang="pl-PL" dirty="0"/>
              <a:t>dotyczące znaczenia zdarzeń trudnych na rozwój </a:t>
            </a:r>
            <a:r>
              <a:rPr lang="pl-PL" dirty="0" smtClean="0"/>
              <a:t>mózgu (m. in. długotrwały </a:t>
            </a:r>
            <a:r>
              <a:rPr lang="pl-PL" dirty="0"/>
              <a:t>negatywny wpływ na funkcjonowanie mózgu nieprawidłowej opieki nad dzieckiem w pierwszym roku życia (</a:t>
            </a:r>
            <a:r>
              <a:rPr lang="pl-PL" dirty="0" err="1"/>
              <a:t>Luthar</a:t>
            </a:r>
            <a:r>
              <a:rPr lang="pl-PL" dirty="0"/>
              <a:t> i Brown, 2007). </a:t>
            </a:r>
            <a:endParaRPr lang="pl-PL" dirty="0" smtClean="0"/>
          </a:p>
          <a:p>
            <a:pPr marL="0" indent="0">
              <a:buNone/>
            </a:pPr>
            <a:r>
              <a:rPr lang="en-GB" sz="1200" dirty="0" smtClean="0"/>
              <a:t>S</a:t>
            </a:r>
            <a:r>
              <a:rPr lang="en-GB" sz="1200" dirty="0"/>
              <a:t>. S. </a:t>
            </a:r>
            <a:r>
              <a:rPr lang="en-GB" sz="1200" dirty="0" err="1"/>
              <a:t>Luthar</a:t>
            </a:r>
            <a:r>
              <a:rPr lang="en-GB" sz="1200" dirty="0"/>
              <a:t>, D. </a:t>
            </a:r>
            <a:r>
              <a:rPr lang="en-GB" sz="1200" dirty="0" err="1"/>
              <a:t>Cicchetti</a:t>
            </a:r>
            <a:r>
              <a:rPr lang="en-GB" sz="1200" dirty="0"/>
              <a:t>, B. Becker</a:t>
            </a:r>
            <a:r>
              <a:rPr lang="en-GB" sz="1200" i="1" dirty="0"/>
              <a:t>, The Construct of Resilience: A Critical Evaluation and Guidelines for Future Work</a:t>
            </a:r>
            <a:r>
              <a:rPr lang="en-GB" sz="1200" dirty="0"/>
              <a:t>. </a:t>
            </a:r>
            <a:r>
              <a:rPr lang="pl-PL" sz="1200" dirty="0"/>
              <a:t>„Child Development” 2000/71(3), s. </a:t>
            </a:r>
            <a:r>
              <a:rPr lang="pl-PL" sz="1200" dirty="0" smtClean="0"/>
              <a:t>543-562</a:t>
            </a:r>
            <a:r>
              <a:rPr lang="pl-PL" sz="1200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8673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Transcendencja…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pPr algn="just"/>
            <a:r>
              <a:rPr lang="pl-PL" sz="2400" b="1" dirty="0" smtClean="0"/>
              <a:t>Sytuacje </a:t>
            </a:r>
            <a:r>
              <a:rPr lang="pl-PL" sz="2400" b="1" dirty="0"/>
              <a:t>traumatycznych strat życiowych są dowodem na zdolności jednostek do transcendencji, czyli przekraczania uwarunkowań biologicznych i psychospołecznych, w specyficznych warunkach i szczególnych </a:t>
            </a:r>
            <a:r>
              <a:rPr lang="pl-PL" sz="2400" b="1" dirty="0" smtClean="0"/>
              <a:t>okolicznościach</a:t>
            </a:r>
            <a:r>
              <a:rPr lang="pl-PL" sz="2400" dirty="0" smtClean="0"/>
              <a:t>.</a:t>
            </a:r>
          </a:p>
          <a:p>
            <a:r>
              <a:rPr lang="pl-PL" sz="2400" dirty="0" smtClean="0"/>
              <a:t>P. Oleś (2011, s. 236)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35477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pl-PL" b="1" i="1" dirty="0" err="1" smtClean="0"/>
              <a:t>Resilience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Font typeface="Wingdings 2"/>
              <a:buChar char=""/>
              <a:defRPr/>
            </a:pPr>
            <a:r>
              <a:rPr lang="pl-PL" dirty="0" smtClean="0"/>
              <a:t>pionierzy badań nad rozwojem dzieci i młodzieży w niekorzystnych warunkach życiowych – Emma Werner, 2000 (wieloletnie badania prospektywne Normana </a:t>
            </a:r>
            <a:r>
              <a:rPr lang="pl-PL" dirty="0" err="1" smtClean="0"/>
              <a:t>Garmezy</a:t>
            </a:r>
            <a:r>
              <a:rPr lang="pl-PL" dirty="0" smtClean="0"/>
              <a:t> i Michaela </a:t>
            </a:r>
            <a:r>
              <a:rPr lang="pl-PL" dirty="0" err="1" smtClean="0"/>
              <a:t>Ruttera</a:t>
            </a:r>
            <a:r>
              <a:rPr lang="pl-PL" dirty="0" smtClean="0"/>
              <a:t>);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pl-PL" dirty="0" smtClean="0"/>
              <a:t>elastyczność, odporność, zdolność regeneracji sił;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pl-PL" dirty="0" smtClean="0"/>
              <a:t>sprawne funkcjonowanie w trudnych okresach życiowych, posiadanie umiejętności odpowiednich do wieku i realizację zadań rozwojowych mimo obecności przeciwności losu;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pl-PL" dirty="0" smtClean="0"/>
              <a:t>w ujęciu szerszym: </a:t>
            </a:r>
            <a:r>
              <a:rPr lang="pl-PL" i="1" dirty="0" err="1" smtClean="0"/>
              <a:t>resilience</a:t>
            </a:r>
            <a:r>
              <a:rPr lang="pl-PL" dirty="0" smtClean="0"/>
              <a:t> stanowi proces dynamiczny odzwierciedlający względnie dobre przystosowanie mimo doświadczanych zagrożeń lub traum;</a:t>
            </a:r>
          </a:p>
          <a:p>
            <a:pPr marL="274320" indent="-274320">
              <a:buFont typeface="Wingdings 2"/>
              <a:buChar char=""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765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err="1" smtClean="0"/>
              <a:t>R</a:t>
            </a:r>
            <a:r>
              <a:rPr lang="pl-PL" b="1" i="1" dirty="0" err="1" smtClean="0"/>
              <a:t>esilience</a:t>
            </a:r>
            <a:r>
              <a:rPr lang="pl-PL" dirty="0"/>
              <a:t>:</a:t>
            </a:r>
            <a:endParaRPr lang="pl-PL" b="1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2400" dirty="0"/>
              <a:t>Termin</a:t>
            </a:r>
            <a:r>
              <a:rPr lang="pl-PL" sz="2400" i="1" dirty="0"/>
              <a:t> </a:t>
            </a:r>
            <a:r>
              <a:rPr lang="pl-PL" sz="2400" i="1" dirty="0" err="1" smtClean="0"/>
              <a:t>resilience</a:t>
            </a:r>
            <a:r>
              <a:rPr lang="pl-PL" sz="2400" dirty="0" smtClean="0"/>
              <a:t> </a:t>
            </a:r>
            <a:r>
              <a:rPr lang="pl-PL" sz="2400" dirty="0"/>
              <a:t>(ang.) wywodzi się z łacińskiego określenia </a:t>
            </a:r>
            <a:r>
              <a:rPr lang="pl-PL" sz="2400" i="1" dirty="0" err="1"/>
              <a:t>salire</a:t>
            </a:r>
            <a:r>
              <a:rPr lang="pl-PL" sz="2400" dirty="0"/>
              <a:t> – wyrażającego sprężynowanie, powstawanie, oraz </a:t>
            </a:r>
            <a:r>
              <a:rPr lang="pl-PL" sz="2400" i="1" dirty="0" err="1"/>
              <a:t>resilire</a:t>
            </a:r>
            <a:r>
              <a:rPr lang="pl-PL" sz="2400" dirty="0"/>
              <a:t> – odskakiwanie, powracanie do poprzedniego stanu. W języku polskim nie odnajdujemy sformułowania, które w pełni oddawałaby znaczenie angielskiego terminu </a:t>
            </a:r>
            <a:r>
              <a:rPr lang="pl-PL" sz="2400" i="1" dirty="0" err="1"/>
              <a:t>resilience</a:t>
            </a:r>
            <a:r>
              <a:rPr lang="pl-PL" sz="2400" dirty="0"/>
              <a:t>. Najbliżej istniejące pojęcia to elastyczność, odporność, zdolność regeneracji sił. Początkowo obecny w fizyce termin, związany ze zdolnością materiału po zniekształceniu w powrocie do formy pierwotnej, znalazł miejsce w szerszych kręgach. W naukach społecznych termin ten zaistniał dzięki pionierskim badaniom Emmy Werner dotyczącym rozwoju dzieci i młodzieży w niekorzystnych warunkach życiowych (wieloletnie badania prospektywne, Normana </a:t>
            </a:r>
            <a:r>
              <a:rPr lang="pl-PL" sz="2400" dirty="0" err="1"/>
              <a:t>Garmezy</a:t>
            </a:r>
            <a:r>
              <a:rPr lang="pl-PL" sz="2400" dirty="0"/>
              <a:t> i Michaela </a:t>
            </a:r>
            <a:r>
              <a:rPr lang="pl-PL" sz="2400" dirty="0" err="1"/>
              <a:t>Ruttera</a:t>
            </a:r>
            <a:r>
              <a:rPr lang="pl-PL" sz="2400" dirty="0"/>
              <a:t>). </a:t>
            </a:r>
            <a:endParaRPr lang="pl-PL" sz="2400" dirty="0" smtClean="0"/>
          </a:p>
          <a:p>
            <a:r>
              <a:rPr lang="pl-PL" sz="2000" dirty="0" err="1" smtClean="0"/>
              <a:t>Rutter</a:t>
            </a:r>
            <a:r>
              <a:rPr lang="pl-PL" sz="2000" dirty="0" smtClean="0"/>
              <a:t> (1987, 2000).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7909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/>
              <a:t/>
            </a:r>
            <a:br>
              <a:rPr lang="pl-PL" b="1" i="1" dirty="0" smtClean="0"/>
            </a:br>
            <a:r>
              <a:rPr lang="pl-PL" b="1" i="1" dirty="0" err="1"/>
              <a:t>R</a:t>
            </a:r>
            <a:r>
              <a:rPr lang="pl-PL" b="1" i="1" dirty="0" err="1" smtClean="0"/>
              <a:t>esilience</a:t>
            </a:r>
            <a:r>
              <a:rPr lang="pl-PL" b="1" i="1" dirty="0" smtClean="0"/>
              <a:t>…</a:t>
            </a:r>
            <a:endParaRPr lang="pl-PL" b="1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24378" y="1652337"/>
            <a:ext cx="9720073" cy="4522729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Koncepcja </a:t>
            </a:r>
            <a:r>
              <a:rPr lang="pl-PL" i="1" dirty="0" err="1" smtClean="0"/>
              <a:t>resilience</a:t>
            </a:r>
            <a:r>
              <a:rPr lang="pl-PL" i="1" dirty="0" smtClean="0"/>
              <a:t> odwołuje</a:t>
            </a:r>
            <a:r>
              <a:rPr lang="pl-PL" dirty="0" smtClean="0"/>
              <a:t> </a:t>
            </a:r>
            <a:r>
              <a:rPr lang="pl-PL" dirty="0"/>
              <a:t>się z badań z przełomu lat 60’ i 70’, kiedy pojawiły się pionierskie badania nad dziećmi rodziców cierpiących na choroby psychiczne, o których wspominam poniżej. Zrozumienie przyczyn takich chorób stało się podłożem poszukiwania czynników ryzyka mających wpływ na pojawienie się zaburzeń zdrowia psychicznego dzieci. </a:t>
            </a:r>
          </a:p>
          <a:p>
            <a:r>
              <a:rPr lang="pl-PL" i="1" dirty="0" err="1"/>
              <a:t>Resilience</a:t>
            </a:r>
            <a:r>
              <a:rPr lang="pl-PL" dirty="0"/>
              <a:t> obejmuje swoim zasięgiem próby wyjaśnienia fenomenu pozytywnej adaptacji dzieci i młodzieży narażonych na różnego rodzaju przeciwności losu czy wydarzenia traumatyczne. Oznacza ono względnie dobre przystosowanie jednostki mimo doświadczanych zagrożeń. </a:t>
            </a:r>
            <a:r>
              <a:rPr lang="pl-PL" dirty="0" smtClean="0"/>
              <a:t>Bywa postrzegane </a:t>
            </a:r>
            <a:r>
              <a:rPr lang="pl-PL" dirty="0"/>
              <a:t>jako umiejętność przezwyciężania skutków negatywnych zjawisk i wydarzeń </a:t>
            </a:r>
            <a:r>
              <a:rPr lang="pl-PL" dirty="0" smtClean="0"/>
              <a:t>życiowych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6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PUNKTY </a:t>
            </a:r>
            <a:r>
              <a:rPr lang="pl-PL" b="1" dirty="0" smtClean="0"/>
              <a:t>ZWROTNE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4128" y="1724525"/>
            <a:ext cx="9720073" cy="4195012"/>
          </a:xfrm>
        </p:spPr>
        <p:txBody>
          <a:bodyPr>
            <a:normAutofit fontScale="77500" lnSpcReduction="20000"/>
          </a:bodyPr>
          <a:lstStyle/>
          <a:p>
            <a:r>
              <a:rPr lang="pl-PL" sz="2600" dirty="0" smtClean="0"/>
              <a:t>Według M. </a:t>
            </a:r>
            <a:r>
              <a:rPr lang="pl-PL" sz="2600" dirty="0" err="1" smtClean="0"/>
              <a:t>Ruttera</a:t>
            </a:r>
            <a:r>
              <a:rPr lang="pl-PL" sz="2600" dirty="0" smtClean="0"/>
              <a:t>, z</a:t>
            </a:r>
            <a:r>
              <a:rPr lang="en-US" sz="2600" dirty="0" err="1" smtClean="0"/>
              <a:t>aistnienie</a:t>
            </a:r>
            <a:r>
              <a:rPr lang="pl-PL" sz="2600" dirty="0" smtClean="0"/>
              <a:t> </a:t>
            </a:r>
            <a:r>
              <a:rPr lang="pl-PL" sz="2600" dirty="0"/>
              <a:t>czynników wiąże się</a:t>
            </a:r>
            <a:r>
              <a:rPr lang="en-US" sz="2600" dirty="0"/>
              <a:t> z </a:t>
            </a:r>
            <a:r>
              <a:rPr lang="en-US" sz="2600" dirty="0" err="1"/>
              <a:t>tzw</a:t>
            </a:r>
            <a:r>
              <a:rPr lang="en-US" sz="2600" dirty="0"/>
              <a:t>. </a:t>
            </a:r>
            <a:r>
              <a:rPr lang="pl-PL" sz="2600" i="1" dirty="0"/>
              <a:t>punktami zwrotnymi</a:t>
            </a:r>
            <a:r>
              <a:rPr lang="en-US" sz="2600" dirty="0"/>
              <a:t> w</a:t>
            </a:r>
            <a:r>
              <a:rPr lang="pl-PL" sz="2600" dirty="0"/>
              <a:t> życiu</a:t>
            </a:r>
            <a:r>
              <a:rPr lang="en-US" sz="2600" dirty="0"/>
              <a:t>, a </a:t>
            </a:r>
            <a:r>
              <a:rPr lang="pl-PL" sz="2600" dirty="0"/>
              <a:t>nie</a:t>
            </a:r>
            <a:r>
              <a:rPr lang="en-US" sz="2600" dirty="0"/>
              <a:t> z </a:t>
            </a:r>
            <a:r>
              <a:rPr lang="pl-PL" sz="2600" dirty="0"/>
              <a:t>samymi czynnikami jako takimi. Zatem, samo występowanie procesów ryzyka oraz procesów chroniących, silnie łączy się z momentami kulminacyjnymi w życiu, gdzie bardziej znamiennym są efekty – procesy, które uruchamiają się pod wpływem danego zdarzenia, nie zaś </a:t>
            </a:r>
            <a:r>
              <a:rPr lang="pl-PL" sz="2600" dirty="0" smtClean="0"/>
              <a:t>sam czynnik. </a:t>
            </a:r>
            <a:r>
              <a:rPr lang="pl-PL" sz="2600" dirty="0"/>
              <a:t>S</a:t>
            </a:r>
            <a:r>
              <a:rPr lang="pl-PL" sz="2600" dirty="0" smtClean="0"/>
              <a:t>ytuacja</a:t>
            </a:r>
            <a:r>
              <a:rPr lang="pl-PL" sz="2600" dirty="0"/>
              <a:t>, która mogłaby zostać uznana jako ryzykowna, </a:t>
            </a:r>
            <a:r>
              <a:rPr lang="pl-PL" sz="2600" dirty="0" smtClean="0"/>
              <a:t>może rozpocząć </a:t>
            </a:r>
            <a:r>
              <a:rPr lang="pl-PL" sz="2600" dirty="0"/>
              <a:t>proces konstruktywnych działań jednostki. Na potrzeby tych rozważań, nazwałabym ów </a:t>
            </a:r>
            <a:r>
              <a:rPr lang="pl-PL" sz="2600" dirty="0" smtClean="0"/>
              <a:t>stan/sytuację</a:t>
            </a:r>
            <a:r>
              <a:rPr lang="pl-PL" sz="2600" dirty="0"/>
              <a:t>, jako „moc z niemocy”. </a:t>
            </a:r>
            <a:r>
              <a:rPr lang="pl-PL" sz="2600" dirty="0" smtClean="0"/>
              <a:t>Doświadczenie traumatyczne </a:t>
            </a:r>
            <a:r>
              <a:rPr lang="pl-PL" sz="2600" dirty="0"/>
              <a:t>może okazać się </a:t>
            </a:r>
            <a:r>
              <a:rPr lang="pl-PL" sz="2600" dirty="0" smtClean="0"/>
              <a:t>sytuacją „edukacyjnego </a:t>
            </a:r>
            <a:r>
              <a:rPr lang="pl-PL" sz="2600" dirty="0"/>
              <a:t>zysku”, </a:t>
            </a:r>
            <a:r>
              <a:rPr lang="pl-PL" sz="2600" dirty="0" smtClean="0"/>
              <a:t>i jak </a:t>
            </a:r>
            <a:r>
              <a:rPr lang="pl-PL" sz="2600" dirty="0"/>
              <a:t>określiłabym jednocześnie edukacyjne zadanie do realizacji – pomoc w rozwijaniu potencjału </a:t>
            </a:r>
            <a:r>
              <a:rPr lang="pl-PL" sz="2600" i="1" dirty="0" err="1" smtClean="0"/>
              <a:t>resilience</a:t>
            </a:r>
            <a:r>
              <a:rPr lang="pl-PL" sz="2600" dirty="0" smtClean="0"/>
              <a:t>. </a:t>
            </a:r>
            <a:r>
              <a:rPr lang="pl-PL" sz="2600" dirty="0"/>
              <a:t>Pomoc w sprężynowaniu, powstawaniu – zdolność do odskakiwania i powracania do sytuacji wyjściowej, a nawet ośmieliłabym </a:t>
            </a:r>
            <a:r>
              <a:rPr lang="pl-PL" sz="2600" dirty="0" smtClean="0"/>
              <a:t>się twierdzić </a:t>
            </a:r>
            <a:r>
              <a:rPr lang="pl-PL" sz="2600" dirty="0"/>
              <a:t>– czasem skok dalej, wyżej, z nowym bagażem doświadczeń stanowiących „sprężynę” do zmian </a:t>
            </a:r>
            <a:r>
              <a:rPr lang="pl-PL" sz="2600" dirty="0" smtClean="0"/>
              <a:t>twórczych.</a:t>
            </a:r>
          </a:p>
          <a:p>
            <a:pPr marL="0" indent="0">
              <a:buNone/>
            </a:pPr>
            <a:r>
              <a:rPr lang="pl-PL" smtClean="0"/>
              <a:t>       Rutter</a:t>
            </a:r>
            <a:r>
              <a:rPr lang="pl-PL" dirty="0" smtClean="0"/>
              <a:t> </a:t>
            </a:r>
            <a:r>
              <a:rPr lang="pl-PL" dirty="0" smtClean="0"/>
              <a:t>(1987, 2000)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771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pl-PL" dirty="0" smtClean="0"/>
              <a:t>Indeksy pomiaru ryzyka:</a:t>
            </a:r>
            <a:endParaRPr lang="pl-PL" dirty="0"/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indywidualna charakterystyka</a:t>
            </a:r>
          </a:p>
          <a:p>
            <a:pPr eaLnBrk="1" hangingPunct="1"/>
            <a:r>
              <a:rPr lang="pl-PL" altLang="pl-PL" smtClean="0"/>
              <a:t>wpływ rówieśników</a:t>
            </a:r>
          </a:p>
          <a:p>
            <a:pPr eaLnBrk="1" hangingPunct="1"/>
            <a:r>
              <a:rPr lang="pl-PL" altLang="pl-PL" smtClean="0"/>
              <a:t>relacje rodzinne </a:t>
            </a:r>
          </a:p>
          <a:p>
            <a:pPr eaLnBrk="1" hangingPunct="1"/>
            <a:r>
              <a:rPr lang="pl-PL" altLang="pl-PL" smtClean="0"/>
              <a:t>miejsce zamieszkania oraz relacje społeczne</a:t>
            </a:r>
          </a:p>
          <a:p>
            <a:pPr eaLnBrk="1" hangingPunct="1"/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79414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Adaptacyjne strategie radzenia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/>
              <a:t>- </a:t>
            </a:r>
            <a:r>
              <a:rPr lang="pl-PL" sz="2400" dirty="0" err="1" smtClean="0"/>
              <a:t>Kathrine</a:t>
            </a:r>
            <a:r>
              <a:rPr lang="pl-PL" sz="2400" dirty="0" smtClean="0"/>
              <a:t> </a:t>
            </a:r>
            <a:r>
              <a:rPr lang="pl-PL" sz="2400" dirty="0"/>
              <a:t>R. </a:t>
            </a:r>
            <a:r>
              <a:rPr lang="pl-PL" sz="2400" dirty="0" err="1" smtClean="0"/>
              <a:t>Parkes</a:t>
            </a:r>
            <a:r>
              <a:rPr lang="pl-PL" sz="2400" dirty="0" smtClean="0"/>
              <a:t>: stosowanie </a:t>
            </a:r>
            <a:r>
              <a:rPr lang="pl-PL" sz="2400" dirty="0"/>
              <a:t>adaptacyjnych strategii radzenia sobie i pewnej giętkości </a:t>
            </a:r>
            <a:r>
              <a:rPr lang="pl-PL" sz="2400" dirty="0" smtClean="0"/>
              <a:t>adaptacyjnej;</a:t>
            </a:r>
          </a:p>
          <a:p>
            <a:pPr marL="0" indent="0">
              <a:buNone/>
            </a:pPr>
            <a:r>
              <a:rPr lang="pl-PL" sz="2400" dirty="0" smtClean="0"/>
              <a:t>- </a:t>
            </a:r>
            <a:r>
              <a:rPr lang="pl-PL" sz="2400" dirty="0" err="1" smtClean="0"/>
              <a:t>Stevan</a:t>
            </a:r>
            <a:r>
              <a:rPr lang="pl-PL" sz="2400" dirty="0" smtClean="0"/>
              <a:t> </a:t>
            </a:r>
            <a:r>
              <a:rPr lang="pl-PL" sz="2400" dirty="0"/>
              <a:t>E. </a:t>
            </a:r>
            <a:r>
              <a:rPr lang="pl-PL" sz="2400" dirty="0" err="1" smtClean="0"/>
              <a:t>Hobfoll</a:t>
            </a:r>
            <a:r>
              <a:rPr lang="pl-PL" sz="2400" dirty="0" smtClean="0"/>
              <a:t>: możliwość powiększania </a:t>
            </a:r>
            <a:r>
              <a:rPr lang="pl-PL" sz="2400" dirty="0"/>
              <a:t>zasobów i racjonalnego korzystania z </a:t>
            </a:r>
            <a:r>
              <a:rPr lang="pl-PL" sz="2400" dirty="0" smtClean="0"/>
              <a:t>nich</a:t>
            </a:r>
            <a:r>
              <a:rPr lang="pl-PL" sz="2400" dirty="0"/>
              <a:t>;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- Piotr Oleś:  ego-prężność </a:t>
            </a:r>
            <a:r>
              <a:rPr lang="pl-PL" sz="2400" dirty="0"/>
              <a:t>(</a:t>
            </a:r>
            <a:r>
              <a:rPr lang="pl-PL" sz="2400" i="1" dirty="0" err="1"/>
              <a:t>resiliency</a:t>
            </a:r>
            <a:r>
              <a:rPr lang="pl-PL" sz="2400" dirty="0" smtClean="0"/>
              <a:t>) jako właściwość korzystania z zasobów własnych; </a:t>
            </a:r>
            <a:r>
              <a:rPr lang="pl-PL" sz="2400" dirty="0"/>
              <a:t>czynniki związane z prawidłowym rozwojem w warunkach trudnych, występujące w przypadku dzieci, są równie istotne w odniesieniu do dorosłych. Ryzykuje on tezą, że czynniki te służą zdrowiu i adaptacyjnemu radzeniu </a:t>
            </a:r>
            <a:r>
              <a:rPr lang="pl-PL" sz="2400" dirty="0" smtClean="0"/>
              <a:t>sobie;</a:t>
            </a:r>
          </a:p>
          <a:p>
            <a:pPr>
              <a:buFontTx/>
              <a:buChar char="-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07581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Nurty badawcze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P</a:t>
            </a:r>
            <a:r>
              <a:rPr lang="pl-PL" b="1" dirty="0" smtClean="0"/>
              <a:t>ierwszy nurt badań</a:t>
            </a:r>
            <a:r>
              <a:rPr lang="pl-PL" dirty="0" smtClean="0"/>
              <a:t>: próby </a:t>
            </a:r>
            <a:r>
              <a:rPr lang="pl-PL" dirty="0"/>
              <a:t>szukania etiologii zaburzeń </a:t>
            </a:r>
            <a:r>
              <a:rPr lang="pl-PL" dirty="0" smtClean="0"/>
              <a:t>psychicznych – rezultat: wyszczególnienie </a:t>
            </a:r>
            <a:r>
              <a:rPr lang="pl-PL" dirty="0"/>
              <a:t>czynników chroniących. Prowadzone badania dotyczyły dzieci narażonych na czynniki ryzyka, u których jednak nie pojawiły się zaburzenia (</a:t>
            </a:r>
            <a:r>
              <a:rPr lang="pl-PL" dirty="0" err="1"/>
              <a:t>Garmezy</a:t>
            </a:r>
            <a:r>
              <a:rPr lang="pl-PL" dirty="0"/>
              <a:t>, </a:t>
            </a:r>
            <a:r>
              <a:rPr lang="pl-PL" dirty="0" smtClean="0"/>
              <a:t>Werner). </a:t>
            </a:r>
            <a:r>
              <a:rPr lang="pl-PL" dirty="0"/>
              <a:t>W konsekwencji wyszczególniono elementy będące zasobami wobec sytuacji ryzyka (</a:t>
            </a:r>
            <a:r>
              <a:rPr lang="pl-PL" dirty="0" err="1"/>
              <a:t>Masten</a:t>
            </a:r>
            <a:r>
              <a:rPr lang="pl-PL" dirty="0"/>
              <a:t> i Powell, 2003; </a:t>
            </a:r>
            <a:r>
              <a:rPr lang="pl-PL" dirty="0" err="1"/>
              <a:t>Masten</a:t>
            </a:r>
            <a:r>
              <a:rPr lang="pl-PL" dirty="0"/>
              <a:t> 2007</a:t>
            </a:r>
            <a:r>
              <a:rPr lang="pl-PL" dirty="0" smtClean="0"/>
              <a:t>).</a:t>
            </a:r>
            <a:endParaRPr lang="pl-PL" dirty="0"/>
          </a:p>
          <a:p>
            <a:r>
              <a:rPr lang="en-GB" sz="1200" dirty="0"/>
              <a:t>N. </a:t>
            </a:r>
            <a:r>
              <a:rPr lang="en-GB" sz="1200" dirty="0" err="1"/>
              <a:t>Garmezy</a:t>
            </a:r>
            <a:r>
              <a:rPr lang="en-GB" sz="1200" dirty="0"/>
              <a:t> N. </a:t>
            </a:r>
            <a:r>
              <a:rPr lang="en-GB" sz="1200" i="1" dirty="0" err="1"/>
              <a:t>Stres</a:t>
            </a:r>
            <a:r>
              <a:rPr lang="en-GB" sz="1200" i="1" dirty="0"/>
              <a:t>-Resistant Children</a:t>
            </a:r>
            <a:r>
              <a:rPr lang="en-GB" sz="1200" dirty="0"/>
              <a:t>…, op. Cit., s. 213-234.</a:t>
            </a:r>
            <a:endParaRPr lang="pl-PL" sz="1200" dirty="0"/>
          </a:p>
          <a:p>
            <a:r>
              <a:rPr lang="en-GB" sz="1200" dirty="0"/>
              <a:t>E. E. Werner, </a:t>
            </a:r>
            <a:r>
              <a:rPr lang="en-GB" sz="1200" i="1" dirty="0"/>
              <a:t>Overcoming the odds. Developmental and </a:t>
            </a:r>
            <a:r>
              <a:rPr lang="en-GB" sz="1200" i="1" dirty="0" err="1"/>
              <a:t>Behavioral</a:t>
            </a:r>
            <a:r>
              <a:rPr lang="en-GB" sz="1200" i="1" dirty="0"/>
              <a:t> </a:t>
            </a:r>
            <a:r>
              <a:rPr lang="en-GB" sz="1200" i="1" dirty="0" err="1"/>
              <a:t>Pediatrics</a:t>
            </a:r>
            <a:r>
              <a:rPr lang="en-GB" sz="1200" dirty="0"/>
              <a:t>. 1994/15(2), s. 131-136.</a:t>
            </a:r>
            <a:endParaRPr lang="pl-PL" sz="1200" dirty="0"/>
          </a:p>
          <a:p>
            <a:r>
              <a:rPr lang="en-GB" sz="1200" dirty="0"/>
              <a:t>E. E. Werner, </a:t>
            </a:r>
            <a:r>
              <a:rPr lang="en-GB" sz="1200" i="1" dirty="0"/>
              <a:t>Protective factors and individual resilience. </a:t>
            </a:r>
            <a:r>
              <a:rPr lang="en-GB" sz="1200" dirty="0"/>
              <a:t>[w:] J. P.  </a:t>
            </a:r>
            <a:r>
              <a:rPr lang="en-GB" sz="1200" dirty="0" err="1"/>
              <a:t>Shonkoff</a:t>
            </a:r>
            <a:r>
              <a:rPr lang="en-GB" sz="1200" dirty="0"/>
              <a:t>,  </a:t>
            </a:r>
            <a:r>
              <a:rPr lang="en-GB" sz="1200" dirty="0" err="1"/>
              <a:t>Meisels</a:t>
            </a:r>
            <a:r>
              <a:rPr lang="en-GB" sz="1200" dirty="0"/>
              <a:t>, red.,</a:t>
            </a:r>
            <a:r>
              <a:rPr lang="en-GB" sz="1200" i="1" dirty="0"/>
              <a:t> Handbook of Early Childhood Intervention</a:t>
            </a:r>
            <a:r>
              <a:rPr lang="en-GB" sz="1200" dirty="0"/>
              <a:t>, Cambridge University Press, 2000, s. </a:t>
            </a:r>
            <a:r>
              <a:rPr lang="en-GB" sz="1200" dirty="0" smtClean="0"/>
              <a:t>115</a:t>
            </a:r>
            <a:r>
              <a:rPr lang="pl-PL" sz="1200" dirty="0" smtClean="0"/>
              <a:t>-</a:t>
            </a:r>
            <a:r>
              <a:rPr lang="en-GB" sz="1200" dirty="0" smtClean="0"/>
              <a:t>132</a:t>
            </a:r>
            <a:r>
              <a:rPr lang="en-GB" sz="1200" dirty="0"/>
              <a:t>.</a:t>
            </a:r>
            <a:endParaRPr lang="pl-PL" sz="1200" dirty="0"/>
          </a:p>
          <a:p>
            <a:r>
              <a:rPr lang="en-GB" sz="1200" dirty="0"/>
              <a:t>A. S. </a:t>
            </a:r>
            <a:r>
              <a:rPr lang="en-GB" sz="1200" dirty="0" err="1"/>
              <a:t>Masten</a:t>
            </a:r>
            <a:r>
              <a:rPr lang="en-GB" sz="1200" dirty="0"/>
              <a:t>, J. L. Powell, </a:t>
            </a:r>
            <a:r>
              <a:rPr lang="en-GB" sz="1200" i="1" dirty="0"/>
              <a:t>A Resilience Framework for Research Policy and Practice</a:t>
            </a:r>
            <a:r>
              <a:rPr lang="en-GB" sz="1200" dirty="0"/>
              <a:t>, [w:] S. S. </a:t>
            </a:r>
            <a:r>
              <a:rPr lang="en-GB" sz="1200" dirty="0" err="1"/>
              <a:t>Luthar</a:t>
            </a:r>
            <a:r>
              <a:rPr lang="en-GB" sz="1200" dirty="0"/>
              <a:t>, red., </a:t>
            </a:r>
            <a:r>
              <a:rPr lang="en-GB" sz="1200" i="1" dirty="0"/>
              <a:t>Resilience and Vulnerability</a:t>
            </a:r>
            <a:r>
              <a:rPr lang="en-GB" sz="1200" dirty="0"/>
              <a:t>, Cambridge University Press, 2003, s. </a:t>
            </a:r>
            <a:r>
              <a:rPr lang="en-GB" sz="1200" dirty="0" smtClean="0"/>
              <a:t>1</a:t>
            </a:r>
            <a:r>
              <a:rPr lang="pl-PL" sz="1200" dirty="0" smtClean="0"/>
              <a:t>-</a:t>
            </a:r>
            <a:r>
              <a:rPr lang="en-GB" sz="1200" dirty="0" smtClean="0"/>
              <a:t>28</a:t>
            </a:r>
            <a:r>
              <a:rPr lang="en-GB" sz="1200" dirty="0"/>
              <a:t>.</a:t>
            </a:r>
            <a:endParaRPr lang="pl-PL" sz="1200" dirty="0"/>
          </a:p>
          <a:p>
            <a:r>
              <a:rPr lang="en-GB" sz="1200" dirty="0"/>
              <a:t>A. S. </a:t>
            </a:r>
            <a:r>
              <a:rPr lang="en-GB" sz="1200" dirty="0" err="1"/>
              <a:t>Masten</a:t>
            </a:r>
            <a:r>
              <a:rPr lang="en-GB" sz="1200" dirty="0"/>
              <a:t>, </a:t>
            </a:r>
            <a:r>
              <a:rPr lang="en-GB" sz="1200" i="1" dirty="0"/>
              <a:t>Resilience in developing system: Progress and promise as the fourth waves rises</a:t>
            </a:r>
            <a:r>
              <a:rPr lang="en-GB" sz="1200" dirty="0"/>
              <a:t>, „Development and Psychopathology”, 2007/19, s. 921-930.</a:t>
            </a:r>
            <a:endParaRPr lang="pl-PL" sz="12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4629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Czynniki sytuacyjne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400" dirty="0"/>
              <a:t>R</a:t>
            </a:r>
            <a:r>
              <a:rPr lang="pl-PL" sz="2400" dirty="0" smtClean="0"/>
              <a:t>ola </a:t>
            </a:r>
            <a:r>
              <a:rPr lang="pl-PL" sz="2400" dirty="0"/>
              <a:t>czynników sytuacyjnych, powstających niejako na styku osobowości i zagrażającego środowiska, dokonujących deskrypcji jakości interakcji osoba – </a:t>
            </a:r>
            <a:r>
              <a:rPr lang="pl-PL" sz="2400" dirty="0" smtClean="0"/>
              <a:t>środowisko. </a:t>
            </a:r>
            <a:r>
              <a:rPr lang="pl-PL" sz="2400" u="sng" dirty="0" smtClean="0"/>
              <a:t>Czynniki</a:t>
            </a:r>
            <a:r>
              <a:rPr lang="pl-PL" sz="2400" dirty="0" smtClean="0"/>
              <a:t>:</a:t>
            </a: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- maksymalna mobilizacja </a:t>
            </a:r>
            <a:r>
              <a:rPr lang="pl-PL" sz="2400" dirty="0"/>
              <a:t>zasobów odpornościowych i giętkość w stosowaniu oraz kreowaniu nowych </a:t>
            </a:r>
            <a:r>
              <a:rPr lang="pl-PL" sz="2400" dirty="0" err="1"/>
              <a:t>zachowań</a:t>
            </a:r>
            <a:r>
              <a:rPr lang="pl-PL" sz="2400" dirty="0"/>
              <a:t> adaptacyjnych, wytwarzanie zasobów w sytuacjach permanentnego braku, świadomość istnienia wywołanego zagrożeniem podstawowych wartości, jak życie, zdrowie, wolność, </a:t>
            </a:r>
            <a:r>
              <a:rPr lang="pl-PL" sz="2400" dirty="0" smtClean="0"/>
              <a:t>godność; wsparcie </a:t>
            </a:r>
            <a:r>
              <a:rPr lang="pl-PL" sz="2400" dirty="0"/>
              <a:t>z racji podzielenia trudnego losu z innymi ludźmi, którzy podobnie, stracili wszystko lub wiele, czasowo bądź ostatecznie oraz świadomość istnienia wartości ponadczasowych niezniszczalnych mimo niesprzyjających </a:t>
            </a:r>
            <a:r>
              <a:rPr lang="pl-PL" sz="2400" dirty="0" smtClean="0"/>
              <a:t>okoliczności;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30768429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60741B72655A4AA1E6234B09BD6465" ma:contentTypeVersion="3" ma:contentTypeDescription="Utwórz nowy dokument." ma:contentTypeScope="" ma:versionID="d7c27b81f53dded71fcf9bcb085c783d">
  <xsd:schema xmlns:xsd="http://www.w3.org/2001/XMLSchema" xmlns:xs="http://www.w3.org/2001/XMLSchema" xmlns:p="http://schemas.microsoft.com/office/2006/metadata/properties" xmlns:ns2="d1504991-3c69-4df4-aebb-08ba49ecbc49" targetNamespace="http://schemas.microsoft.com/office/2006/metadata/properties" ma:root="true" ma:fieldsID="5c555d0c5211e4a7570c7e931f67a5b8" ns2:_="">
    <xsd:import namespace="d1504991-3c69-4df4-aebb-08ba49ecb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504991-3c69-4df4-aebb-08ba49ecb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0EC6DB-2E42-485B-B4EA-03EC3C503494}"/>
</file>

<file path=customXml/itemProps2.xml><?xml version="1.0" encoding="utf-8"?>
<ds:datastoreItem xmlns:ds="http://schemas.openxmlformats.org/officeDocument/2006/customXml" ds:itemID="{C13BA669-52B0-43C2-9AAF-DC5AE3BA1E57}"/>
</file>

<file path=customXml/itemProps3.xml><?xml version="1.0" encoding="utf-8"?>
<ds:datastoreItem xmlns:ds="http://schemas.openxmlformats.org/officeDocument/2006/customXml" ds:itemID="{98B01601-9CFD-49EE-A635-AE7BC934F783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234</TotalTime>
  <Words>1528</Words>
  <Application>Microsoft Office PowerPoint</Application>
  <PresentationFormat>Panoramiczny</PresentationFormat>
  <Paragraphs>77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Wingdings 2</vt:lpstr>
      <vt:lpstr>Wingdings 3</vt:lpstr>
      <vt:lpstr>Smuga</vt:lpstr>
      <vt:lpstr>Rodzice wobec edukacji, a nurty badawcze resilience  dr Agnieszka Bzymek Akademia Marynarki Wojennej, Wydział Nauk Humanistycznych i Społecznych, Katedra Studiów Edukacyjnych  </vt:lpstr>
      <vt:lpstr>Resilience:</vt:lpstr>
      <vt:lpstr>Resilience:</vt:lpstr>
      <vt:lpstr> Resilience…</vt:lpstr>
      <vt:lpstr>PUNKTY ZWROTNE</vt:lpstr>
      <vt:lpstr>Indeksy pomiaru ryzyka:</vt:lpstr>
      <vt:lpstr>Adaptacyjne strategie radzenia </vt:lpstr>
      <vt:lpstr>Nurty badawcze </vt:lpstr>
      <vt:lpstr>Czynniki sytuacyjne</vt:lpstr>
      <vt:lpstr>OPIEKUN W REZYLIENCJI</vt:lpstr>
      <vt:lpstr>Nurty badawcze cd. </vt:lpstr>
      <vt:lpstr>Czynniki ryzyka:</vt:lpstr>
      <vt:lpstr>Indeksy pomiaru ryzyka:</vt:lpstr>
      <vt:lpstr>Czynniki chroniące:</vt:lpstr>
      <vt:lpstr>Nurty badawcze cd. </vt:lpstr>
      <vt:lpstr>Nurty badawcze cd. </vt:lpstr>
      <vt:lpstr>Transcendencja…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Wyklady</dc:creator>
  <cp:lastModifiedBy>Wyklady</cp:lastModifiedBy>
  <cp:revision>16</cp:revision>
  <dcterms:created xsi:type="dcterms:W3CDTF">2020-12-02T10:31:09Z</dcterms:created>
  <dcterms:modified xsi:type="dcterms:W3CDTF">2020-12-10T12:05:07Z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0x0101007760741B72655A4AA1E6234B09BD6465</vt:lpwstr>
  </property>
</Properties>
</file>