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506" r:id="rId3"/>
    <p:sldId id="257" r:id="rId4"/>
    <p:sldId id="280" r:id="rId5"/>
    <p:sldId id="477" r:id="rId6"/>
    <p:sldId id="288" r:id="rId7"/>
    <p:sldId id="479" r:id="rId8"/>
    <p:sldId id="497" r:id="rId9"/>
    <p:sldId id="486" r:id="rId10"/>
    <p:sldId id="478" r:id="rId11"/>
    <p:sldId id="503" r:id="rId12"/>
    <p:sldId id="509" r:id="rId13"/>
    <p:sldId id="498" r:id="rId14"/>
    <p:sldId id="501" r:id="rId15"/>
    <p:sldId id="499" r:id="rId16"/>
    <p:sldId id="500" r:id="rId17"/>
    <p:sldId id="508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FED05-8180-4A96-8EB0-2876814975A4}" type="doc">
      <dgm:prSet loTypeId="urn:microsoft.com/office/officeart/2005/8/layout/cycle7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3E15241-6B52-42D7-A314-C4107FE4940C}">
      <dgm:prSet phldrT="[Tekst]"/>
      <dgm:spPr/>
      <dgm:t>
        <a:bodyPr/>
        <a:lstStyle/>
        <a:p>
          <a:r>
            <a:rPr lang="pl-PL" dirty="0"/>
            <a:t>uczeń/uczennica </a:t>
          </a:r>
        </a:p>
        <a:p>
          <a:r>
            <a:rPr lang="pl-PL" dirty="0"/>
            <a:t>z doświadczeniem migracji</a:t>
          </a:r>
        </a:p>
      </dgm:t>
    </dgm:pt>
    <dgm:pt modelId="{055B9FC3-60BE-4732-ADC3-72CECAC38221}" type="parTrans" cxnId="{0A91C749-8F9C-4657-871C-6CE1F6F45746}">
      <dgm:prSet/>
      <dgm:spPr/>
      <dgm:t>
        <a:bodyPr/>
        <a:lstStyle/>
        <a:p>
          <a:endParaRPr lang="pl-PL"/>
        </a:p>
      </dgm:t>
    </dgm:pt>
    <dgm:pt modelId="{DC40A2FB-653A-4A3B-BCE4-84E984B9A322}" type="sibTrans" cxnId="{0A91C749-8F9C-4657-871C-6CE1F6F45746}">
      <dgm:prSet/>
      <dgm:spPr/>
      <dgm:t>
        <a:bodyPr/>
        <a:lstStyle/>
        <a:p>
          <a:endParaRPr lang="pl-PL"/>
        </a:p>
      </dgm:t>
    </dgm:pt>
    <dgm:pt modelId="{0763C3D2-ED66-489E-AA47-AF8C812C5C78}">
      <dgm:prSet phldrT="[Tekst]"/>
      <dgm:spPr/>
      <dgm:t>
        <a:bodyPr/>
        <a:lstStyle/>
        <a:p>
          <a:r>
            <a:rPr lang="pl-PL" dirty="0"/>
            <a:t>rodzina</a:t>
          </a:r>
        </a:p>
      </dgm:t>
    </dgm:pt>
    <dgm:pt modelId="{EE6C9952-25B5-48BE-A670-C00B9B4E9B3C}" type="parTrans" cxnId="{E4E2B5C8-E242-4E00-8311-6A5C9A199C61}">
      <dgm:prSet/>
      <dgm:spPr/>
      <dgm:t>
        <a:bodyPr/>
        <a:lstStyle/>
        <a:p>
          <a:endParaRPr lang="pl-PL"/>
        </a:p>
      </dgm:t>
    </dgm:pt>
    <dgm:pt modelId="{470C67FD-A2C7-434D-967D-CD5EE4C4BE28}" type="sibTrans" cxnId="{E4E2B5C8-E242-4E00-8311-6A5C9A199C61}">
      <dgm:prSet/>
      <dgm:spPr/>
      <dgm:t>
        <a:bodyPr/>
        <a:lstStyle/>
        <a:p>
          <a:endParaRPr lang="pl-PL"/>
        </a:p>
      </dgm:t>
    </dgm:pt>
    <dgm:pt modelId="{B86EEAE6-2FFB-4ACB-8EEC-791C940BEFB6}">
      <dgm:prSet phldrT="[Tekst]"/>
      <dgm:spPr/>
      <dgm:t>
        <a:bodyPr/>
        <a:lstStyle/>
        <a:p>
          <a:r>
            <a:rPr lang="pl-PL" dirty="0"/>
            <a:t>szkoła</a:t>
          </a:r>
        </a:p>
      </dgm:t>
    </dgm:pt>
    <dgm:pt modelId="{1AB83F5F-72ED-4CB3-BEDA-F73B83D466D5}" type="parTrans" cxnId="{DA3E5395-D15B-4D0D-8084-35C6DCBD47CA}">
      <dgm:prSet/>
      <dgm:spPr/>
      <dgm:t>
        <a:bodyPr/>
        <a:lstStyle/>
        <a:p>
          <a:endParaRPr lang="pl-PL"/>
        </a:p>
      </dgm:t>
    </dgm:pt>
    <dgm:pt modelId="{BCC78475-116B-46F9-9BA4-230965A08C2C}" type="sibTrans" cxnId="{DA3E5395-D15B-4D0D-8084-35C6DCBD47CA}">
      <dgm:prSet/>
      <dgm:spPr/>
      <dgm:t>
        <a:bodyPr/>
        <a:lstStyle/>
        <a:p>
          <a:endParaRPr lang="pl-PL"/>
        </a:p>
      </dgm:t>
    </dgm:pt>
    <dgm:pt modelId="{D115A0FB-EC57-4140-AF12-C9D0B032CC10}" type="pres">
      <dgm:prSet presAssocID="{360FED05-8180-4A96-8EB0-2876814975A4}" presName="Name0" presStyleCnt="0">
        <dgm:presLayoutVars>
          <dgm:dir/>
          <dgm:resizeHandles val="exact"/>
        </dgm:presLayoutVars>
      </dgm:prSet>
      <dgm:spPr/>
    </dgm:pt>
    <dgm:pt modelId="{4C4FDF36-8AB3-448A-8B95-6D6010C9617A}" type="pres">
      <dgm:prSet presAssocID="{B3E15241-6B52-42D7-A314-C4107FE4940C}" presName="node" presStyleLbl="node1" presStyleIdx="0" presStyleCnt="3">
        <dgm:presLayoutVars>
          <dgm:bulletEnabled val="1"/>
        </dgm:presLayoutVars>
      </dgm:prSet>
      <dgm:spPr/>
    </dgm:pt>
    <dgm:pt modelId="{E5C8DE15-4EE4-434E-9C87-78BF63AC66FB}" type="pres">
      <dgm:prSet presAssocID="{DC40A2FB-653A-4A3B-BCE4-84E984B9A322}" presName="sibTrans" presStyleLbl="sibTrans2D1" presStyleIdx="0" presStyleCnt="3"/>
      <dgm:spPr/>
    </dgm:pt>
    <dgm:pt modelId="{6EB9BA87-708A-4CAA-BE53-30A1132CE2F9}" type="pres">
      <dgm:prSet presAssocID="{DC40A2FB-653A-4A3B-BCE4-84E984B9A322}" presName="connectorText" presStyleLbl="sibTrans2D1" presStyleIdx="0" presStyleCnt="3"/>
      <dgm:spPr/>
    </dgm:pt>
    <dgm:pt modelId="{F2A899A4-2A10-4254-B672-93BC26BB644C}" type="pres">
      <dgm:prSet presAssocID="{0763C3D2-ED66-489E-AA47-AF8C812C5C78}" presName="node" presStyleLbl="node1" presStyleIdx="1" presStyleCnt="3">
        <dgm:presLayoutVars>
          <dgm:bulletEnabled val="1"/>
        </dgm:presLayoutVars>
      </dgm:prSet>
      <dgm:spPr/>
    </dgm:pt>
    <dgm:pt modelId="{2D334AAA-D6D0-4A53-BFB4-6EEC94ABEC10}" type="pres">
      <dgm:prSet presAssocID="{470C67FD-A2C7-434D-967D-CD5EE4C4BE28}" presName="sibTrans" presStyleLbl="sibTrans2D1" presStyleIdx="1" presStyleCnt="3"/>
      <dgm:spPr/>
    </dgm:pt>
    <dgm:pt modelId="{553A963D-552D-469C-B3E8-E65F80EC2494}" type="pres">
      <dgm:prSet presAssocID="{470C67FD-A2C7-434D-967D-CD5EE4C4BE28}" presName="connectorText" presStyleLbl="sibTrans2D1" presStyleIdx="1" presStyleCnt="3"/>
      <dgm:spPr/>
    </dgm:pt>
    <dgm:pt modelId="{CBBA90EC-F1C9-46E6-AB2F-1AE7EFDF7DF9}" type="pres">
      <dgm:prSet presAssocID="{B86EEAE6-2FFB-4ACB-8EEC-791C940BEFB6}" presName="node" presStyleLbl="node1" presStyleIdx="2" presStyleCnt="3">
        <dgm:presLayoutVars>
          <dgm:bulletEnabled val="1"/>
        </dgm:presLayoutVars>
      </dgm:prSet>
      <dgm:spPr/>
    </dgm:pt>
    <dgm:pt modelId="{2F8AC7CF-237F-44E0-AD5E-729EA0A59528}" type="pres">
      <dgm:prSet presAssocID="{BCC78475-116B-46F9-9BA4-230965A08C2C}" presName="sibTrans" presStyleLbl="sibTrans2D1" presStyleIdx="2" presStyleCnt="3"/>
      <dgm:spPr/>
    </dgm:pt>
    <dgm:pt modelId="{47D9B37F-C28F-4354-BF44-520F4A8F1592}" type="pres">
      <dgm:prSet presAssocID="{BCC78475-116B-46F9-9BA4-230965A08C2C}" presName="connectorText" presStyleLbl="sibTrans2D1" presStyleIdx="2" presStyleCnt="3"/>
      <dgm:spPr/>
    </dgm:pt>
  </dgm:ptLst>
  <dgm:cxnLst>
    <dgm:cxn modelId="{F230BA0B-DF7A-4346-A9D7-7E62A2D275EB}" type="presOf" srcId="{DC40A2FB-653A-4A3B-BCE4-84E984B9A322}" destId="{6EB9BA87-708A-4CAA-BE53-30A1132CE2F9}" srcOrd="1" destOrd="0" presId="urn:microsoft.com/office/officeart/2005/8/layout/cycle7"/>
    <dgm:cxn modelId="{0021682C-3A97-4E25-B41F-AB286DCCCA3A}" type="presOf" srcId="{360FED05-8180-4A96-8EB0-2876814975A4}" destId="{D115A0FB-EC57-4140-AF12-C9D0B032CC10}" srcOrd="0" destOrd="0" presId="urn:microsoft.com/office/officeart/2005/8/layout/cycle7"/>
    <dgm:cxn modelId="{61D75C2F-F091-4CAF-9F11-A9CA0B2A2CB3}" type="presOf" srcId="{BCC78475-116B-46F9-9BA4-230965A08C2C}" destId="{2F8AC7CF-237F-44E0-AD5E-729EA0A59528}" srcOrd="0" destOrd="0" presId="urn:microsoft.com/office/officeart/2005/8/layout/cycle7"/>
    <dgm:cxn modelId="{1E45F460-7674-45C6-8242-CBD3AD3E4F2F}" type="presOf" srcId="{B86EEAE6-2FFB-4ACB-8EEC-791C940BEFB6}" destId="{CBBA90EC-F1C9-46E6-AB2F-1AE7EFDF7DF9}" srcOrd="0" destOrd="0" presId="urn:microsoft.com/office/officeart/2005/8/layout/cycle7"/>
    <dgm:cxn modelId="{0A91C749-8F9C-4657-871C-6CE1F6F45746}" srcId="{360FED05-8180-4A96-8EB0-2876814975A4}" destId="{B3E15241-6B52-42D7-A314-C4107FE4940C}" srcOrd="0" destOrd="0" parTransId="{055B9FC3-60BE-4732-ADC3-72CECAC38221}" sibTransId="{DC40A2FB-653A-4A3B-BCE4-84E984B9A322}"/>
    <dgm:cxn modelId="{DA3E5395-D15B-4D0D-8084-35C6DCBD47CA}" srcId="{360FED05-8180-4A96-8EB0-2876814975A4}" destId="{B86EEAE6-2FFB-4ACB-8EEC-791C940BEFB6}" srcOrd="2" destOrd="0" parTransId="{1AB83F5F-72ED-4CB3-BEDA-F73B83D466D5}" sibTransId="{BCC78475-116B-46F9-9BA4-230965A08C2C}"/>
    <dgm:cxn modelId="{1813EB96-2092-47CC-9CA0-C46BAF3D7E8E}" type="presOf" srcId="{BCC78475-116B-46F9-9BA4-230965A08C2C}" destId="{47D9B37F-C28F-4354-BF44-520F4A8F1592}" srcOrd="1" destOrd="0" presId="urn:microsoft.com/office/officeart/2005/8/layout/cycle7"/>
    <dgm:cxn modelId="{27CCC19D-7789-4F84-8A05-1ECE56BAF9E8}" type="presOf" srcId="{0763C3D2-ED66-489E-AA47-AF8C812C5C78}" destId="{F2A899A4-2A10-4254-B672-93BC26BB644C}" srcOrd="0" destOrd="0" presId="urn:microsoft.com/office/officeart/2005/8/layout/cycle7"/>
    <dgm:cxn modelId="{903DEBB1-1B01-4FDB-9759-EC00CA41B33F}" type="presOf" srcId="{DC40A2FB-653A-4A3B-BCE4-84E984B9A322}" destId="{E5C8DE15-4EE4-434E-9C87-78BF63AC66FB}" srcOrd="0" destOrd="0" presId="urn:microsoft.com/office/officeart/2005/8/layout/cycle7"/>
    <dgm:cxn modelId="{9CB595C6-DCB0-4765-AA8C-31450FF9806B}" type="presOf" srcId="{470C67FD-A2C7-434D-967D-CD5EE4C4BE28}" destId="{553A963D-552D-469C-B3E8-E65F80EC2494}" srcOrd="1" destOrd="0" presId="urn:microsoft.com/office/officeart/2005/8/layout/cycle7"/>
    <dgm:cxn modelId="{E4E2B5C8-E242-4E00-8311-6A5C9A199C61}" srcId="{360FED05-8180-4A96-8EB0-2876814975A4}" destId="{0763C3D2-ED66-489E-AA47-AF8C812C5C78}" srcOrd="1" destOrd="0" parTransId="{EE6C9952-25B5-48BE-A670-C00B9B4E9B3C}" sibTransId="{470C67FD-A2C7-434D-967D-CD5EE4C4BE28}"/>
    <dgm:cxn modelId="{E536F8C9-EF7A-4EC1-BC3C-C756F101F47E}" type="presOf" srcId="{B3E15241-6B52-42D7-A314-C4107FE4940C}" destId="{4C4FDF36-8AB3-448A-8B95-6D6010C9617A}" srcOrd="0" destOrd="0" presId="urn:microsoft.com/office/officeart/2005/8/layout/cycle7"/>
    <dgm:cxn modelId="{255598EB-9313-403E-BC32-BE7AFE04713F}" type="presOf" srcId="{470C67FD-A2C7-434D-967D-CD5EE4C4BE28}" destId="{2D334AAA-D6D0-4A53-BFB4-6EEC94ABEC10}" srcOrd="0" destOrd="0" presId="urn:microsoft.com/office/officeart/2005/8/layout/cycle7"/>
    <dgm:cxn modelId="{C35B89A9-CD1D-4F65-8652-2AB783DE0EAE}" type="presParOf" srcId="{D115A0FB-EC57-4140-AF12-C9D0B032CC10}" destId="{4C4FDF36-8AB3-448A-8B95-6D6010C9617A}" srcOrd="0" destOrd="0" presId="urn:microsoft.com/office/officeart/2005/8/layout/cycle7"/>
    <dgm:cxn modelId="{CF03A580-163F-47AD-8B02-5607FBCE7D7E}" type="presParOf" srcId="{D115A0FB-EC57-4140-AF12-C9D0B032CC10}" destId="{E5C8DE15-4EE4-434E-9C87-78BF63AC66FB}" srcOrd="1" destOrd="0" presId="urn:microsoft.com/office/officeart/2005/8/layout/cycle7"/>
    <dgm:cxn modelId="{2FD2AC1D-6128-4E45-AB1A-070AC84EAC30}" type="presParOf" srcId="{E5C8DE15-4EE4-434E-9C87-78BF63AC66FB}" destId="{6EB9BA87-708A-4CAA-BE53-30A1132CE2F9}" srcOrd="0" destOrd="0" presId="urn:microsoft.com/office/officeart/2005/8/layout/cycle7"/>
    <dgm:cxn modelId="{0C659463-9363-4284-B4D8-13B52B31BDF8}" type="presParOf" srcId="{D115A0FB-EC57-4140-AF12-C9D0B032CC10}" destId="{F2A899A4-2A10-4254-B672-93BC26BB644C}" srcOrd="2" destOrd="0" presId="urn:microsoft.com/office/officeart/2005/8/layout/cycle7"/>
    <dgm:cxn modelId="{76843B63-1826-4830-B561-31F0999EFCE8}" type="presParOf" srcId="{D115A0FB-EC57-4140-AF12-C9D0B032CC10}" destId="{2D334AAA-D6D0-4A53-BFB4-6EEC94ABEC10}" srcOrd="3" destOrd="0" presId="urn:microsoft.com/office/officeart/2005/8/layout/cycle7"/>
    <dgm:cxn modelId="{628E3CD8-EDC4-4D61-9A4C-84522052CD93}" type="presParOf" srcId="{2D334AAA-D6D0-4A53-BFB4-6EEC94ABEC10}" destId="{553A963D-552D-469C-B3E8-E65F80EC2494}" srcOrd="0" destOrd="0" presId="urn:microsoft.com/office/officeart/2005/8/layout/cycle7"/>
    <dgm:cxn modelId="{0D49DB4F-B156-4998-A080-BF7A86F67864}" type="presParOf" srcId="{D115A0FB-EC57-4140-AF12-C9D0B032CC10}" destId="{CBBA90EC-F1C9-46E6-AB2F-1AE7EFDF7DF9}" srcOrd="4" destOrd="0" presId="urn:microsoft.com/office/officeart/2005/8/layout/cycle7"/>
    <dgm:cxn modelId="{42C4393E-9898-46D7-ACA9-3292832C45F3}" type="presParOf" srcId="{D115A0FB-EC57-4140-AF12-C9D0B032CC10}" destId="{2F8AC7CF-237F-44E0-AD5E-729EA0A59528}" srcOrd="5" destOrd="0" presId="urn:microsoft.com/office/officeart/2005/8/layout/cycle7"/>
    <dgm:cxn modelId="{0444F962-C3C9-423F-9C77-20B839417B1A}" type="presParOf" srcId="{2F8AC7CF-237F-44E0-AD5E-729EA0A59528}" destId="{47D9B37F-C28F-4354-BF44-520F4A8F159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0FED05-8180-4A96-8EB0-2876814975A4}" type="doc">
      <dgm:prSet loTypeId="urn:microsoft.com/office/officeart/2005/8/layout/cycle7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3E15241-6B52-42D7-A314-C4107FE4940C}">
      <dgm:prSet phldrT="[Tekst]"/>
      <dgm:spPr/>
      <dgm:t>
        <a:bodyPr/>
        <a:lstStyle/>
        <a:p>
          <a:r>
            <a:rPr lang="pl-PL" dirty="0"/>
            <a:t>uczeń/</a:t>
          </a:r>
        </a:p>
        <a:p>
          <a:r>
            <a:rPr lang="pl-PL" dirty="0"/>
            <a:t>uczennica</a:t>
          </a:r>
        </a:p>
      </dgm:t>
    </dgm:pt>
    <dgm:pt modelId="{055B9FC3-60BE-4732-ADC3-72CECAC38221}" type="parTrans" cxnId="{0A91C749-8F9C-4657-871C-6CE1F6F45746}">
      <dgm:prSet/>
      <dgm:spPr/>
      <dgm:t>
        <a:bodyPr/>
        <a:lstStyle/>
        <a:p>
          <a:endParaRPr lang="pl-PL"/>
        </a:p>
      </dgm:t>
    </dgm:pt>
    <dgm:pt modelId="{DC40A2FB-653A-4A3B-BCE4-84E984B9A322}" type="sibTrans" cxnId="{0A91C749-8F9C-4657-871C-6CE1F6F45746}">
      <dgm:prSet/>
      <dgm:spPr/>
      <dgm:t>
        <a:bodyPr/>
        <a:lstStyle/>
        <a:p>
          <a:endParaRPr lang="pl-PL"/>
        </a:p>
      </dgm:t>
    </dgm:pt>
    <dgm:pt modelId="{0763C3D2-ED66-489E-AA47-AF8C812C5C78}">
      <dgm:prSet phldrT="[Tekst]"/>
      <dgm:spPr/>
      <dgm:t>
        <a:bodyPr/>
        <a:lstStyle/>
        <a:p>
          <a:r>
            <a:rPr lang="pl-PL" dirty="0"/>
            <a:t>dom</a:t>
          </a:r>
        </a:p>
      </dgm:t>
    </dgm:pt>
    <dgm:pt modelId="{EE6C9952-25B5-48BE-A670-C00B9B4E9B3C}" type="parTrans" cxnId="{E4E2B5C8-E242-4E00-8311-6A5C9A199C61}">
      <dgm:prSet/>
      <dgm:spPr/>
      <dgm:t>
        <a:bodyPr/>
        <a:lstStyle/>
        <a:p>
          <a:endParaRPr lang="pl-PL"/>
        </a:p>
      </dgm:t>
    </dgm:pt>
    <dgm:pt modelId="{470C67FD-A2C7-434D-967D-CD5EE4C4BE28}" type="sibTrans" cxnId="{E4E2B5C8-E242-4E00-8311-6A5C9A199C61}">
      <dgm:prSet/>
      <dgm:spPr/>
      <dgm:t>
        <a:bodyPr/>
        <a:lstStyle/>
        <a:p>
          <a:endParaRPr lang="pl-PL"/>
        </a:p>
      </dgm:t>
    </dgm:pt>
    <dgm:pt modelId="{B86EEAE6-2FFB-4ACB-8EEC-791C940BEFB6}">
      <dgm:prSet phldrT="[Tekst]"/>
      <dgm:spPr/>
      <dgm:t>
        <a:bodyPr/>
        <a:lstStyle/>
        <a:p>
          <a:r>
            <a:rPr lang="pl-PL" dirty="0"/>
            <a:t>szkoła</a:t>
          </a:r>
        </a:p>
      </dgm:t>
    </dgm:pt>
    <dgm:pt modelId="{1AB83F5F-72ED-4CB3-BEDA-F73B83D466D5}" type="parTrans" cxnId="{DA3E5395-D15B-4D0D-8084-35C6DCBD47CA}">
      <dgm:prSet/>
      <dgm:spPr/>
      <dgm:t>
        <a:bodyPr/>
        <a:lstStyle/>
        <a:p>
          <a:endParaRPr lang="pl-PL"/>
        </a:p>
      </dgm:t>
    </dgm:pt>
    <dgm:pt modelId="{BCC78475-116B-46F9-9BA4-230965A08C2C}" type="sibTrans" cxnId="{DA3E5395-D15B-4D0D-8084-35C6DCBD47CA}">
      <dgm:prSet/>
      <dgm:spPr/>
      <dgm:t>
        <a:bodyPr/>
        <a:lstStyle/>
        <a:p>
          <a:endParaRPr lang="pl-PL"/>
        </a:p>
      </dgm:t>
    </dgm:pt>
    <dgm:pt modelId="{D115A0FB-EC57-4140-AF12-C9D0B032CC10}" type="pres">
      <dgm:prSet presAssocID="{360FED05-8180-4A96-8EB0-2876814975A4}" presName="Name0" presStyleCnt="0">
        <dgm:presLayoutVars>
          <dgm:dir/>
          <dgm:resizeHandles val="exact"/>
        </dgm:presLayoutVars>
      </dgm:prSet>
      <dgm:spPr/>
    </dgm:pt>
    <dgm:pt modelId="{4C4FDF36-8AB3-448A-8B95-6D6010C9617A}" type="pres">
      <dgm:prSet presAssocID="{B3E15241-6B52-42D7-A314-C4107FE4940C}" presName="node" presStyleLbl="node1" presStyleIdx="0" presStyleCnt="3">
        <dgm:presLayoutVars>
          <dgm:bulletEnabled val="1"/>
        </dgm:presLayoutVars>
      </dgm:prSet>
      <dgm:spPr/>
    </dgm:pt>
    <dgm:pt modelId="{E5C8DE15-4EE4-434E-9C87-78BF63AC66FB}" type="pres">
      <dgm:prSet presAssocID="{DC40A2FB-653A-4A3B-BCE4-84E984B9A322}" presName="sibTrans" presStyleLbl="sibTrans2D1" presStyleIdx="0" presStyleCnt="3"/>
      <dgm:spPr/>
    </dgm:pt>
    <dgm:pt modelId="{6EB9BA87-708A-4CAA-BE53-30A1132CE2F9}" type="pres">
      <dgm:prSet presAssocID="{DC40A2FB-653A-4A3B-BCE4-84E984B9A322}" presName="connectorText" presStyleLbl="sibTrans2D1" presStyleIdx="0" presStyleCnt="3"/>
      <dgm:spPr/>
    </dgm:pt>
    <dgm:pt modelId="{F2A899A4-2A10-4254-B672-93BC26BB644C}" type="pres">
      <dgm:prSet presAssocID="{0763C3D2-ED66-489E-AA47-AF8C812C5C78}" presName="node" presStyleLbl="node1" presStyleIdx="1" presStyleCnt="3">
        <dgm:presLayoutVars>
          <dgm:bulletEnabled val="1"/>
        </dgm:presLayoutVars>
      </dgm:prSet>
      <dgm:spPr/>
    </dgm:pt>
    <dgm:pt modelId="{2D334AAA-D6D0-4A53-BFB4-6EEC94ABEC10}" type="pres">
      <dgm:prSet presAssocID="{470C67FD-A2C7-434D-967D-CD5EE4C4BE28}" presName="sibTrans" presStyleLbl="sibTrans2D1" presStyleIdx="1" presStyleCnt="3"/>
      <dgm:spPr/>
    </dgm:pt>
    <dgm:pt modelId="{553A963D-552D-469C-B3E8-E65F80EC2494}" type="pres">
      <dgm:prSet presAssocID="{470C67FD-A2C7-434D-967D-CD5EE4C4BE28}" presName="connectorText" presStyleLbl="sibTrans2D1" presStyleIdx="1" presStyleCnt="3"/>
      <dgm:spPr/>
    </dgm:pt>
    <dgm:pt modelId="{CBBA90EC-F1C9-46E6-AB2F-1AE7EFDF7DF9}" type="pres">
      <dgm:prSet presAssocID="{B86EEAE6-2FFB-4ACB-8EEC-791C940BEFB6}" presName="node" presStyleLbl="node1" presStyleIdx="2" presStyleCnt="3">
        <dgm:presLayoutVars>
          <dgm:bulletEnabled val="1"/>
        </dgm:presLayoutVars>
      </dgm:prSet>
      <dgm:spPr/>
    </dgm:pt>
    <dgm:pt modelId="{2F8AC7CF-237F-44E0-AD5E-729EA0A59528}" type="pres">
      <dgm:prSet presAssocID="{BCC78475-116B-46F9-9BA4-230965A08C2C}" presName="sibTrans" presStyleLbl="sibTrans2D1" presStyleIdx="2" presStyleCnt="3"/>
      <dgm:spPr/>
    </dgm:pt>
    <dgm:pt modelId="{47D9B37F-C28F-4354-BF44-520F4A8F1592}" type="pres">
      <dgm:prSet presAssocID="{BCC78475-116B-46F9-9BA4-230965A08C2C}" presName="connectorText" presStyleLbl="sibTrans2D1" presStyleIdx="2" presStyleCnt="3"/>
      <dgm:spPr/>
    </dgm:pt>
  </dgm:ptLst>
  <dgm:cxnLst>
    <dgm:cxn modelId="{F230BA0B-DF7A-4346-A9D7-7E62A2D275EB}" type="presOf" srcId="{DC40A2FB-653A-4A3B-BCE4-84E984B9A322}" destId="{6EB9BA87-708A-4CAA-BE53-30A1132CE2F9}" srcOrd="1" destOrd="0" presId="urn:microsoft.com/office/officeart/2005/8/layout/cycle7"/>
    <dgm:cxn modelId="{0021682C-3A97-4E25-B41F-AB286DCCCA3A}" type="presOf" srcId="{360FED05-8180-4A96-8EB0-2876814975A4}" destId="{D115A0FB-EC57-4140-AF12-C9D0B032CC10}" srcOrd="0" destOrd="0" presId="urn:microsoft.com/office/officeart/2005/8/layout/cycle7"/>
    <dgm:cxn modelId="{61D75C2F-F091-4CAF-9F11-A9CA0B2A2CB3}" type="presOf" srcId="{BCC78475-116B-46F9-9BA4-230965A08C2C}" destId="{2F8AC7CF-237F-44E0-AD5E-729EA0A59528}" srcOrd="0" destOrd="0" presId="urn:microsoft.com/office/officeart/2005/8/layout/cycle7"/>
    <dgm:cxn modelId="{1E45F460-7674-45C6-8242-CBD3AD3E4F2F}" type="presOf" srcId="{B86EEAE6-2FFB-4ACB-8EEC-791C940BEFB6}" destId="{CBBA90EC-F1C9-46E6-AB2F-1AE7EFDF7DF9}" srcOrd="0" destOrd="0" presId="urn:microsoft.com/office/officeart/2005/8/layout/cycle7"/>
    <dgm:cxn modelId="{0A91C749-8F9C-4657-871C-6CE1F6F45746}" srcId="{360FED05-8180-4A96-8EB0-2876814975A4}" destId="{B3E15241-6B52-42D7-A314-C4107FE4940C}" srcOrd="0" destOrd="0" parTransId="{055B9FC3-60BE-4732-ADC3-72CECAC38221}" sibTransId="{DC40A2FB-653A-4A3B-BCE4-84E984B9A322}"/>
    <dgm:cxn modelId="{DA3E5395-D15B-4D0D-8084-35C6DCBD47CA}" srcId="{360FED05-8180-4A96-8EB0-2876814975A4}" destId="{B86EEAE6-2FFB-4ACB-8EEC-791C940BEFB6}" srcOrd="2" destOrd="0" parTransId="{1AB83F5F-72ED-4CB3-BEDA-F73B83D466D5}" sibTransId="{BCC78475-116B-46F9-9BA4-230965A08C2C}"/>
    <dgm:cxn modelId="{1813EB96-2092-47CC-9CA0-C46BAF3D7E8E}" type="presOf" srcId="{BCC78475-116B-46F9-9BA4-230965A08C2C}" destId="{47D9B37F-C28F-4354-BF44-520F4A8F1592}" srcOrd="1" destOrd="0" presId="urn:microsoft.com/office/officeart/2005/8/layout/cycle7"/>
    <dgm:cxn modelId="{27CCC19D-7789-4F84-8A05-1ECE56BAF9E8}" type="presOf" srcId="{0763C3D2-ED66-489E-AA47-AF8C812C5C78}" destId="{F2A899A4-2A10-4254-B672-93BC26BB644C}" srcOrd="0" destOrd="0" presId="urn:microsoft.com/office/officeart/2005/8/layout/cycle7"/>
    <dgm:cxn modelId="{903DEBB1-1B01-4FDB-9759-EC00CA41B33F}" type="presOf" srcId="{DC40A2FB-653A-4A3B-BCE4-84E984B9A322}" destId="{E5C8DE15-4EE4-434E-9C87-78BF63AC66FB}" srcOrd="0" destOrd="0" presId="urn:microsoft.com/office/officeart/2005/8/layout/cycle7"/>
    <dgm:cxn modelId="{9CB595C6-DCB0-4765-AA8C-31450FF9806B}" type="presOf" srcId="{470C67FD-A2C7-434D-967D-CD5EE4C4BE28}" destId="{553A963D-552D-469C-B3E8-E65F80EC2494}" srcOrd="1" destOrd="0" presId="urn:microsoft.com/office/officeart/2005/8/layout/cycle7"/>
    <dgm:cxn modelId="{E4E2B5C8-E242-4E00-8311-6A5C9A199C61}" srcId="{360FED05-8180-4A96-8EB0-2876814975A4}" destId="{0763C3D2-ED66-489E-AA47-AF8C812C5C78}" srcOrd="1" destOrd="0" parTransId="{EE6C9952-25B5-48BE-A670-C00B9B4E9B3C}" sibTransId="{470C67FD-A2C7-434D-967D-CD5EE4C4BE28}"/>
    <dgm:cxn modelId="{E536F8C9-EF7A-4EC1-BC3C-C756F101F47E}" type="presOf" srcId="{B3E15241-6B52-42D7-A314-C4107FE4940C}" destId="{4C4FDF36-8AB3-448A-8B95-6D6010C9617A}" srcOrd="0" destOrd="0" presId="urn:microsoft.com/office/officeart/2005/8/layout/cycle7"/>
    <dgm:cxn modelId="{255598EB-9313-403E-BC32-BE7AFE04713F}" type="presOf" srcId="{470C67FD-A2C7-434D-967D-CD5EE4C4BE28}" destId="{2D334AAA-D6D0-4A53-BFB4-6EEC94ABEC10}" srcOrd="0" destOrd="0" presId="urn:microsoft.com/office/officeart/2005/8/layout/cycle7"/>
    <dgm:cxn modelId="{C35B89A9-CD1D-4F65-8652-2AB783DE0EAE}" type="presParOf" srcId="{D115A0FB-EC57-4140-AF12-C9D0B032CC10}" destId="{4C4FDF36-8AB3-448A-8B95-6D6010C9617A}" srcOrd="0" destOrd="0" presId="urn:microsoft.com/office/officeart/2005/8/layout/cycle7"/>
    <dgm:cxn modelId="{CF03A580-163F-47AD-8B02-5607FBCE7D7E}" type="presParOf" srcId="{D115A0FB-EC57-4140-AF12-C9D0B032CC10}" destId="{E5C8DE15-4EE4-434E-9C87-78BF63AC66FB}" srcOrd="1" destOrd="0" presId="urn:microsoft.com/office/officeart/2005/8/layout/cycle7"/>
    <dgm:cxn modelId="{2FD2AC1D-6128-4E45-AB1A-070AC84EAC30}" type="presParOf" srcId="{E5C8DE15-4EE4-434E-9C87-78BF63AC66FB}" destId="{6EB9BA87-708A-4CAA-BE53-30A1132CE2F9}" srcOrd="0" destOrd="0" presId="urn:microsoft.com/office/officeart/2005/8/layout/cycle7"/>
    <dgm:cxn modelId="{0C659463-9363-4284-B4D8-13B52B31BDF8}" type="presParOf" srcId="{D115A0FB-EC57-4140-AF12-C9D0B032CC10}" destId="{F2A899A4-2A10-4254-B672-93BC26BB644C}" srcOrd="2" destOrd="0" presId="urn:microsoft.com/office/officeart/2005/8/layout/cycle7"/>
    <dgm:cxn modelId="{76843B63-1826-4830-B561-31F0999EFCE8}" type="presParOf" srcId="{D115A0FB-EC57-4140-AF12-C9D0B032CC10}" destId="{2D334AAA-D6D0-4A53-BFB4-6EEC94ABEC10}" srcOrd="3" destOrd="0" presId="urn:microsoft.com/office/officeart/2005/8/layout/cycle7"/>
    <dgm:cxn modelId="{628E3CD8-EDC4-4D61-9A4C-84522052CD93}" type="presParOf" srcId="{2D334AAA-D6D0-4A53-BFB4-6EEC94ABEC10}" destId="{553A963D-552D-469C-B3E8-E65F80EC2494}" srcOrd="0" destOrd="0" presId="urn:microsoft.com/office/officeart/2005/8/layout/cycle7"/>
    <dgm:cxn modelId="{0D49DB4F-B156-4998-A080-BF7A86F67864}" type="presParOf" srcId="{D115A0FB-EC57-4140-AF12-C9D0B032CC10}" destId="{CBBA90EC-F1C9-46E6-AB2F-1AE7EFDF7DF9}" srcOrd="4" destOrd="0" presId="urn:microsoft.com/office/officeart/2005/8/layout/cycle7"/>
    <dgm:cxn modelId="{42C4393E-9898-46D7-ACA9-3292832C45F3}" type="presParOf" srcId="{D115A0FB-EC57-4140-AF12-C9D0B032CC10}" destId="{2F8AC7CF-237F-44E0-AD5E-729EA0A59528}" srcOrd="5" destOrd="0" presId="urn:microsoft.com/office/officeart/2005/8/layout/cycle7"/>
    <dgm:cxn modelId="{0444F962-C3C9-423F-9C77-20B839417B1A}" type="presParOf" srcId="{2F8AC7CF-237F-44E0-AD5E-729EA0A59528}" destId="{47D9B37F-C28F-4354-BF44-520F4A8F159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DF36-8AB3-448A-8B95-6D6010C9617A}">
      <dsp:nvSpPr>
        <dsp:cNvPr id="0" name=""/>
        <dsp:cNvSpPr/>
      </dsp:nvSpPr>
      <dsp:spPr>
        <a:xfrm>
          <a:off x="4032200" y="957"/>
          <a:ext cx="1993999" cy="996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uczeń/uczennica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 doświadczeniem migracji</a:t>
          </a:r>
        </a:p>
      </dsp:txBody>
      <dsp:txXfrm>
        <a:off x="4061401" y="30158"/>
        <a:ext cx="1935597" cy="938597"/>
      </dsp:txXfrm>
    </dsp:sp>
    <dsp:sp modelId="{E5C8DE15-4EE4-434E-9C87-78BF63AC66FB}">
      <dsp:nvSpPr>
        <dsp:cNvPr id="0" name=""/>
        <dsp:cNvSpPr/>
      </dsp:nvSpPr>
      <dsp:spPr>
        <a:xfrm rot="3600000">
          <a:off x="5333031" y="1750368"/>
          <a:ext cx="1038231" cy="3489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5437716" y="1820158"/>
        <a:ext cx="828861" cy="209369"/>
      </dsp:txXfrm>
    </dsp:sp>
    <dsp:sp modelId="{F2A899A4-2A10-4254-B672-93BC26BB644C}">
      <dsp:nvSpPr>
        <dsp:cNvPr id="0" name=""/>
        <dsp:cNvSpPr/>
      </dsp:nvSpPr>
      <dsp:spPr>
        <a:xfrm>
          <a:off x="5678094" y="2851730"/>
          <a:ext cx="1993999" cy="996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rodzina</a:t>
          </a:r>
        </a:p>
      </dsp:txBody>
      <dsp:txXfrm>
        <a:off x="5707295" y="2880931"/>
        <a:ext cx="1935597" cy="938597"/>
      </dsp:txXfrm>
    </dsp:sp>
    <dsp:sp modelId="{2D334AAA-D6D0-4A53-BFB4-6EEC94ABEC10}">
      <dsp:nvSpPr>
        <dsp:cNvPr id="0" name=""/>
        <dsp:cNvSpPr/>
      </dsp:nvSpPr>
      <dsp:spPr>
        <a:xfrm rot="10800000">
          <a:off x="4510084" y="3175754"/>
          <a:ext cx="1038231" cy="3489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 rot="10800000">
        <a:off x="4614769" y="3245544"/>
        <a:ext cx="828861" cy="209369"/>
      </dsp:txXfrm>
    </dsp:sp>
    <dsp:sp modelId="{CBBA90EC-F1C9-46E6-AB2F-1AE7EFDF7DF9}">
      <dsp:nvSpPr>
        <dsp:cNvPr id="0" name=""/>
        <dsp:cNvSpPr/>
      </dsp:nvSpPr>
      <dsp:spPr>
        <a:xfrm>
          <a:off x="2386306" y="2851730"/>
          <a:ext cx="1993999" cy="996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szkoła</a:t>
          </a:r>
        </a:p>
      </dsp:txBody>
      <dsp:txXfrm>
        <a:off x="2415507" y="2880931"/>
        <a:ext cx="1935597" cy="938597"/>
      </dsp:txXfrm>
    </dsp:sp>
    <dsp:sp modelId="{2F8AC7CF-237F-44E0-AD5E-729EA0A59528}">
      <dsp:nvSpPr>
        <dsp:cNvPr id="0" name=""/>
        <dsp:cNvSpPr/>
      </dsp:nvSpPr>
      <dsp:spPr>
        <a:xfrm rot="18000000">
          <a:off x="3687137" y="1750368"/>
          <a:ext cx="1038231" cy="3489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3791822" y="1820158"/>
        <a:ext cx="828861" cy="209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FDF36-8AB3-448A-8B95-6D6010C9617A}">
      <dsp:nvSpPr>
        <dsp:cNvPr id="0" name=""/>
        <dsp:cNvSpPr/>
      </dsp:nvSpPr>
      <dsp:spPr>
        <a:xfrm>
          <a:off x="4032200" y="957"/>
          <a:ext cx="1993999" cy="996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uczeń/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uczennica</a:t>
          </a:r>
        </a:p>
      </dsp:txBody>
      <dsp:txXfrm>
        <a:off x="4061401" y="30158"/>
        <a:ext cx="1935597" cy="938597"/>
      </dsp:txXfrm>
    </dsp:sp>
    <dsp:sp modelId="{E5C8DE15-4EE4-434E-9C87-78BF63AC66FB}">
      <dsp:nvSpPr>
        <dsp:cNvPr id="0" name=""/>
        <dsp:cNvSpPr/>
      </dsp:nvSpPr>
      <dsp:spPr>
        <a:xfrm rot="3600000">
          <a:off x="5333031" y="1750368"/>
          <a:ext cx="1038231" cy="3489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5437716" y="1820158"/>
        <a:ext cx="828861" cy="209369"/>
      </dsp:txXfrm>
    </dsp:sp>
    <dsp:sp modelId="{F2A899A4-2A10-4254-B672-93BC26BB644C}">
      <dsp:nvSpPr>
        <dsp:cNvPr id="0" name=""/>
        <dsp:cNvSpPr/>
      </dsp:nvSpPr>
      <dsp:spPr>
        <a:xfrm>
          <a:off x="5678094" y="2851730"/>
          <a:ext cx="1993999" cy="996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dom</a:t>
          </a:r>
        </a:p>
      </dsp:txBody>
      <dsp:txXfrm>
        <a:off x="5707295" y="2880931"/>
        <a:ext cx="1935597" cy="938597"/>
      </dsp:txXfrm>
    </dsp:sp>
    <dsp:sp modelId="{2D334AAA-D6D0-4A53-BFB4-6EEC94ABEC10}">
      <dsp:nvSpPr>
        <dsp:cNvPr id="0" name=""/>
        <dsp:cNvSpPr/>
      </dsp:nvSpPr>
      <dsp:spPr>
        <a:xfrm rot="10800000">
          <a:off x="4510084" y="3175754"/>
          <a:ext cx="1038231" cy="3489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 rot="10800000">
        <a:off x="4614769" y="3245544"/>
        <a:ext cx="828861" cy="209369"/>
      </dsp:txXfrm>
    </dsp:sp>
    <dsp:sp modelId="{CBBA90EC-F1C9-46E6-AB2F-1AE7EFDF7DF9}">
      <dsp:nvSpPr>
        <dsp:cNvPr id="0" name=""/>
        <dsp:cNvSpPr/>
      </dsp:nvSpPr>
      <dsp:spPr>
        <a:xfrm>
          <a:off x="2386306" y="2851730"/>
          <a:ext cx="1993999" cy="996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szkoła</a:t>
          </a:r>
        </a:p>
      </dsp:txBody>
      <dsp:txXfrm>
        <a:off x="2415507" y="2880931"/>
        <a:ext cx="1935597" cy="938597"/>
      </dsp:txXfrm>
    </dsp:sp>
    <dsp:sp modelId="{2F8AC7CF-237F-44E0-AD5E-729EA0A59528}">
      <dsp:nvSpPr>
        <dsp:cNvPr id="0" name=""/>
        <dsp:cNvSpPr/>
      </dsp:nvSpPr>
      <dsp:spPr>
        <a:xfrm rot="18000000">
          <a:off x="3687137" y="1750368"/>
          <a:ext cx="1038231" cy="3489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/>
        </a:p>
      </dsp:txBody>
      <dsp:txXfrm>
        <a:off x="3791822" y="1820158"/>
        <a:ext cx="828861" cy="209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7E0BD-43F0-4D62-8634-EA0464D37CC4}" type="datetimeFigureOut">
              <a:rPr lang="pl-PL" smtClean="0"/>
              <a:t>08.01.2021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28BB0-CC91-4A46-ACFA-5B46481BC0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31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28BB0-CC91-4A46-ACFA-5B46481BC0E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29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Y</a:t>
            </a:r>
            <a:r>
              <a:rPr lang="en-US" b="1" dirty="0" err="1"/>
              <a:t>oung</a:t>
            </a:r>
            <a:r>
              <a:rPr lang="en-US" b="1" dirty="0"/>
              <a:t> </a:t>
            </a:r>
            <a:r>
              <a:rPr lang="pl-PL" b="1" dirty="0" err="1"/>
              <a:t>subjects</a:t>
            </a:r>
            <a:r>
              <a:rPr lang="en-US" b="1" dirty="0"/>
              <a:t> show that they are under the influence</a:t>
            </a:r>
            <a:r>
              <a:rPr lang="pl-PL" b="1" dirty="0"/>
              <a:t> </a:t>
            </a:r>
          </a:p>
          <a:p>
            <a:r>
              <a:rPr lang="pl-PL" b="1" dirty="0"/>
              <a:t>of</a:t>
            </a:r>
            <a:r>
              <a:rPr lang="pl-PL" b="1" baseline="0" dirty="0"/>
              <a:t> </a:t>
            </a:r>
            <a:r>
              <a:rPr lang="pl-PL" b="1" dirty="0" err="1"/>
              <a:t>diverse</a:t>
            </a:r>
            <a:r>
              <a:rPr lang="pl-PL" b="1" dirty="0"/>
              <a:t> </a:t>
            </a:r>
            <a:r>
              <a:rPr lang="pl-PL" b="1" dirty="0" err="1"/>
              <a:t>contradictory</a:t>
            </a:r>
            <a:r>
              <a:rPr lang="pl-PL" b="1" dirty="0"/>
              <a:t> </a:t>
            </a:r>
            <a:r>
              <a:rPr lang="pl-PL" b="1" dirty="0" err="1"/>
              <a:t>requirements</a:t>
            </a:r>
            <a:r>
              <a:rPr lang="pl-PL" b="1" dirty="0"/>
              <a:t> from </a:t>
            </a:r>
            <a:r>
              <a:rPr lang="pl-PL" b="1" dirty="0" err="1"/>
              <a:t>different</a:t>
            </a:r>
            <a:r>
              <a:rPr lang="pl-PL" b="1" dirty="0"/>
              <a:t> </a:t>
            </a:r>
            <a:r>
              <a:rPr lang="pl-PL" b="1" dirty="0" err="1"/>
              <a:t>agencys</a:t>
            </a:r>
            <a:r>
              <a:rPr lang="pl-PL" b="1" dirty="0"/>
              <a:t>:</a:t>
            </a:r>
          </a:p>
          <a:p>
            <a:endParaRPr lang="pl-PL" dirty="0"/>
          </a:p>
          <a:p>
            <a:r>
              <a:rPr lang="pl-PL" dirty="0"/>
              <a:t>• In the family - </a:t>
            </a:r>
            <a:r>
              <a:rPr lang="pl-PL" dirty="0" err="1"/>
              <a:t>parents</a:t>
            </a:r>
            <a:r>
              <a:rPr lang="pl-PL" dirty="0"/>
              <a:t> </a:t>
            </a:r>
            <a:r>
              <a:rPr lang="pl-PL" dirty="0" err="1"/>
              <a:t>require</a:t>
            </a:r>
            <a:r>
              <a:rPr lang="pl-PL" dirty="0"/>
              <a:t> </a:t>
            </a:r>
            <a:r>
              <a:rPr lang="pl-PL" dirty="0" err="1"/>
              <a:t>both</a:t>
            </a:r>
            <a:r>
              <a:rPr lang="pl-PL" dirty="0"/>
              <a:t>: </a:t>
            </a:r>
            <a:r>
              <a:rPr lang="pl-PL" dirty="0" err="1"/>
              <a:t>achievements</a:t>
            </a:r>
            <a:r>
              <a:rPr lang="pl-PL" dirty="0"/>
              <a:t> in the </a:t>
            </a:r>
            <a:r>
              <a:rPr lang="pl-PL" dirty="0" err="1"/>
              <a:t>adequacy</a:t>
            </a:r>
            <a:r>
              <a:rPr lang="pl-PL" baseline="0" dirty="0"/>
              <a:t> to</a:t>
            </a:r>
            <a:r>
              <a:rPr lang="pl-PL" dirty="0"/>
              <a:t>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culture</a:t>
            </a:r>
            <a:r>
              <a:rPr lang="pl-PL" dirty="0"/>
              <a:t> </a:t>
            </a:r>
          </a:p>
          <a:p>
            <a:r>
              <a:rPr lang="pl-PL" dirty="0"/>
              <a:t>and in the same</a:t>
            </a:r>
            <a:r>
              <a:rPr lang="pl-PL" baseline="0" dirty="0"/>
              <a:t> </a:t>
            </a:r>
            <a:r>
              <a:rPr lang="pl-PL" baseline="0" dirty="0" err="1"/>
              <a:t>time</a:t>
            </a:r>
            <a:r>
              <a:rPr lang="pl-PL" baseline="0" dirty="0"/>
              <a:t> </a:t>
            </a:r>
            <a:r>
              <a:rPr lang="pl-PL" baseline="0" dirty="0" err="1"/>
              <a:t>they</a:t>
            </a:r>
            <a:r>
              <a:rPr lang="pl-PL" baseline="0" dirty="0"/>
              <a:t> </a:t>
            </a:r>
            <a:r>
              <a:rPr lang="pl-PL" baseline="0" dirty="0" err="1"/>
              <a:t>treat</a:t>
            </a:r>
            <a:r>
              <a:rPr lang="pl-PL" baseline="0" dirty="0"/>
              <a:t> </a:t>
            </a:r>
            <a:r>
              <a:rPr lang="pl-PL" baseline="0" dirty="0" err="1"/>
              <a:t>children</a:t>
            </a:r>
            <a:r>
              <a:rPr lang="pl-PL" baseline="0" dirty="0"/>
              <a:t> as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commit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 to </a:t>
            </a:r>
            <a:r>
              <a:rPr lang="pl-PL" dirty="0" err="1"/>
              <a:t>deposit</a:t>
            </a:r>
            <a:r>
              <a:rPr lang="pl-PL" dirty="0"/>
              <a:t> </a:t>
            </a:r>
            <a:r>
              <a:rPr lang="pl-PL" dirty="0" err="1"/>
              <a:t>retention</a:t>
            </a:r>
            <a:r>
              <a:rPr lang="pl-PL" dirty="0"/>
              <a:t> of the </a:t>
            </a:r>
            <a:r>
              <a:rPr lang="pl-PL" dirty="0" err="1"/>
              <a:t>religion</a:t>
            </a:r>
            <a:r>
              <a:rPr lang="pl-PL" dirty="0"/>
              <a:t> and </a:t>
            </a:r>
            <a:r>
              <a:rPr lang="pl-PL" dirty="0" err="1"/>
              <a:t>culture</a:t>
            </a:r>
            <a:endParaRPr lang="pl-PL" dirty="0"/>
          </a:p>
          <a:p>
            <a:endParaRPr lang="pl-PL" dirty="0"/>
          </a:p>
          <a:p>
            <a:r>
              <a:rPr lang="pl-PL" dirty="0"/>
              <a:t>• </a:t>
            </a:r>
            <a:r>
              <a:rPr lang="en-US" dirty="0"/>
              <a:t>Polish school offers almost the same conditions as for Polish students</a:t>
            </a:r>
            <a:r>
              <a:rPr lang="pl-PL" dirty="0"/>
              <a:t> </a:t>
            </a:r>
          </a:p>
          <a:p>
            <a:r>
              <a:rPr lang="pl-PL" baseline="0" dirty="0"/>
              <a:t>   but</a:t>
            </a:r>
            <a:r>
              <a:rPr lang="pl-PL" dirty="0"/>
              <a:t> </a:t>
            </a:r>
            <a:r>
              <a:rPr lang="pl-PL" dirty="0" err="1"/>
              <a:t>foreign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visibile</a:t>
            </a:r>
            <a:r>
              <a:rPr lang="pl-PL" baseline="0" dirty="0"/>
              <a:t> on the </a:t>
            </a:r>
            <a:r>
              <a:rPr lang="pl-PL" baseline="0" dirty="0" err="1"/>
              <a:t>school</a:t>
            </a:r>
            <a:r>
              <a:rPr lang="pl-PL" baseline="0" dirty="0"/>
              <a:t> </a:t>
            </a:r>
            <a:r>
              <a:rPr lang="pl-PL" baseline="0" dirty="0" err="1"/>
              <a:t>stage</a:t>
            </a:r>
            <a:endParaRPr lang="pl-PL" baseline="0" dirty="0"/>
          </a:p>
          <a:p>
            <a:endParaRPr lang="pl-PL" dirty="0"/>
          </a:p>
          <a:p>
            <a:r>
              <a:rPr lang="pl-PL" dirty="0"/>
              <a:t>• The host </a:t>
            </a:r>
            <a:r>
              <a:rPr lang="pl-PL" dirty="0" err="1"/>
              <a:t>society</a:t>
            </a:r>
            <a:r>
              <a:rPr lang="pl-PL" baseline="0" dirty="0"/>
              <a:t> </a:t>
            </a:r>
            <a:r>
              <a:rPr lang="pl-PL" dirty="0" err="1"/>
              <a:t>require</a:t>
            </a:r>
            <a:r>
              <a:rPr lang="pl-PL" dirty="0"/>
              <a:t> fast </a:t>
            </a:r>
            <a:r>
              <a:rPr lang="pl-PL" dirty="0" err="1"/>
              <a:t>assimilation</a:t>
            </a:r>
            <a:r>
              <a:rPr lang="pl-PL" dirty="0"/>
              <a:t>. </a:t>
            </a:r>
          </a:p>
          <a:p>
            <a:r>
              <a:rPr lang="pl-PL" dirty="0"/>
              <a:t>   Young </a:t>
            </a:r>
            <a:r>
              <a:rPr lang="pl-PL" dirty="0" err="1"/>
              <a:t>refuges</a:t>
            </a:r>
            <a:r>
              <a:rPr lang="pl-PL" baseline="0" dirty="0"/>
              <a:t> </a:t>
            </a:r>
            <a:r>
              <a:rPr lang="pl-PL" baseline="0" dirty="0" err="1"/>
              <a:t>often</a:t>
            </a:r>
            <a:r>
              <a:rPr lang="pl-PL" baseline="0" dirty="0"/>
              <a:t> </a:t>
            </a:r>
            <a:r>
              <a:rPr lang="pl-PL" baseline="0" dirty="0" err="1"/>
              <a:t>have</a:t>
            </a:r>
            <a:r>
              <a:rPr lang="pl-PL" baseline="0" dirty="0"/>
              <a:t> </a:t>
            </a:r>
            <a:r>
              <a:rPr lang="pl-PL" baseline="0" dirty="0" err="1"/>
              <a:t>contact</a:t>
            </a:r>
            <a:r>
              <a:rPr lang="pl-PL" dirty="0"/>
              <a:t> with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denial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identity</a:t>
            </a:r>
            <a:endParaRPr lang="pl-PL" dirty="0"/>
          </a:p>
          <a:p>
            <a:endParaRPr lang="pl-PL" dirty="0"/>
          </a:p>
          <a:p>
            <a:r>
              <a:rPr lang="pl-PL" b="1" baseline="0" dirty="0"/>
              <a:t>THAT INCREASE THE </a:t>
            </a:r>
            <a:r>
              <a:rPr lang="pl-PL" b="1" dirty="0"/>
              <a:t>INTERNAL CONFLICT BETWEEN NEED TO BELONGING AND TO DIFFERENTIATING.  </a:t>
            </a:r>
          </a:p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4A55-310F-427F-A9A8-A73D0DBB002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86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28BB0-CC91-4A46-ACFA-5B46481BC0E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51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28BB0-CC91-4A46-ACFA-5B46481BC0E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28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28BB0-CC91-4A46-ACFA-5B46481BC0E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03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4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XL4BPQ1d63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13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138">
            <a:extLst>
              <a:ext uri="{FF2B5EF4-FFF2-40B4-BE49-F238E27FC236}">
                <a16:creationId xmlns:a16="http://schemas.microsoft.com/office/drawing/2014/main" id="{7CBCD26A-BD2E-4E94-A8F8-A4B67923F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6" name="Rectangle 140">
            <a:extLst>
              <a:ext uri="{FF2B5EF4-FFF2-40B4-BE49-F238E27FC236}">
                <a16:creationId xmlns:a16="http://schemas.microsoft.com/office/drawing/2014/main" id="{ED0D337F-FB00-4E19-BBDA-8485C8ABB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2057" name="Rectangle 142">
            <a:extLst>
              <a:ext uri="{FF2B5EF4-FFF2-40B4-BE49-F238E27FC236}">
                <a16:creationId xmlns:a16="http://schemas.microsoft.com/office/drawing/2014/main" id="{CD7B8A97-A55C-4B63-9224-277C84F4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2D45712D-E011-407C-BE5F-87857C7ED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1" y="1047273"/>
            <a:ext cx="3324388" cy="2127607"/>
          </a:xfrm>
          <a:prstGeom prst="rect">
            <a:avLst/>
          </a:prstGeom>
        </p:spPr>
      </p:pic>
      <p:sp>
        <p:nvSpPr>
          <p:cNvPr id="2058" name="Rectangle 144">
            <a:extLst>
              <a:ext uri="{FF2B5EF4-FFF2-40B4-BE49-F238E27FC236}">
                <a16:creationId xmlns:a16="http://schemas.microsoft.com/office/drawing/2014/main" id="{64E8C82B-29EE-43B6-90D9-4C3463486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solidFill>
            <a:srgbClr val="E7295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146">
            <a:extLst>
              <a:ext uri="{FF2B5EF4-FFF2-40B4-BE49-F238E27FC236}">
                <a16:creationId xmlns:a16="http://schemas.microsoft.com/office/drawing/2014/main" id="{C6E2D67D-01A2-4277-8EA0-1560E7E9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rgbClr val="E7295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Pliki do pobrania | Międzyuczelniany Wydział Biotechnologii UG i GUMed">
            <a:extLst>
              <a:ext uri="{FF2B5EF4-FFF2-40B4-BE49-F238E27FC236}">
                <a16:creationId xmlns:a16="http://schemas.microsoft.com/office/drawing/2014/main" id="{60CBBEA4-0B2E-471D-9C97-7A64C23A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2246" y="3667535"/>
            <a:ext cx="2722671" cy="21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66A5D548-4865-4D5F-97A6-2D8C1657B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1" y="233264"/>
            <a:ext cx="5362178" cy="6391471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FFB280C-BA0C-49DC-926F-5BB41ADF0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8711" y="374903"/>
            <a:ext cx="510365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21AB7D-6C05-4CE3-8839-6E07FDC8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082" y="642594"/>
            <a:ext cx="4472921" cy="2606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000" b="1" cap="none" spc="0" dirty="0" err="1"/>
              <a:t>Asystentki</a:t>
            </a:r>
            <a:r>
              <a:rPr lang="en-US" sz="2000" b="1" cap="none" spc="0" dirty="0"/>
              <a:t>/</a:t>
            </a:r>
            <a:r>
              <a:rPr lang="en-US" sz="2000" b="1" cap="none" spc="0" dirty="0" err="1"/>
              <a:t>asystenci</a:t>
            </a:r>
            <a:r>
              <a:rPr lang="en-US" sz="2000" b="1" cap="none" spc="0" dirty="0"/>
              <a:t> </a:t>
            </a:r>
            <a:r>
              <a:rPr lang="en-US" sz="2000" b="1" cap="none" spc="0" dirty="0" err="1"/>
              <a:t>międzykulturowi</a:t>
            </a:r>
            <a:r>
              <a:rPr lang="en-US" sz="2000" b="1" cap="none" spc="0" dirty="0"/>
              <a:t> </a:t>
            </a:r>
            <a:r>
              <a:rPr lang="en-US" sz="2000" b="1" cap="none" spc="0" dirty="0" err="1"/>
              <a:t>pomiędzy</a:t>
            </a:r>
            <a:r>
              <a:rPr lang="en-US" sz="2000" b="1" cap="none" spc="0" dirty="0"/>
              <a:t> </a:t>
            </a:r>
            <a:r>
              <a:rPr lang="en-US" sz="2000" b="1" cap="none" spc="0" dirty="0" err="1"/>
              <a:t>rodziną</a:t>
            </a:r>
            <a:r>
              <a:rPr lang="en-US" sz="2000" b="1" cap="none" spc="0" dirty="0"/>
              <a:t> </a:t>
            </a:r>
            <a:r>
              <a:rPr lang="en-US" sz="2000" b="1" cap="none" spc="0" dirty="0" err="1"/>
              <a:t>dziecka</a:t>
            </a:r>
            <a:r>
              <a:rPr lang="en-US" sz="2000" b="1" cap="none" spc="0" dirty="0"/>
              <a:t> </a:t>
            </a:r>
            <a:br>
              <a:rPr lang="en-US" sz="2000" b="1" cap="none" spc="0" dirty="0"/>
            </a:br>
            <a:r>
              <a:rPr lang="en-US" sz="2000" b="1" cap="none" spc="0" dirty="0"/>
              <a:t>z </a:t>
            </a:r>
            <a:r>
              <a:rPr lang="en-US" sz="2000" b="1" cap="none" spc="0" dirty="0" err="1"/>
              <a:t>doświadczeniem</a:t>
            </a:r>
            <a:r>
              <a:rPr lang="en-US" sz="2000" b="1" cap="none" spc="0" dirty="0"/>
              <a:t> </a:t>
            </a:r>
            <a:r>
              <a:rPr lang="en-US" sz="2000" b="1" cap="none" spc="0" dirty="0" err="1"/>
              <a:t>migracji</a:t>
            </a:r>
            <a:r>
              <a:rPr lang="en-US" sz="2000" b="1" cap="none" spc="0" dirty="0"/>
              <a:t> </a:t>
            </a:r>
            <a:br>
              <a:rPr lang="en-US" sz="2000" b="1" cap="none" spc="0" dirty="0"/>
            </a:br>
            <a:r>
              <a:rPr lang="en-US" sz="2000" b="1" cap="none" spc="0" dirty="0"/>
              <a:t>a </a:t>
            </a:r>
            <a:r>
              <a:rPr lang="en-US" sz="2000" b="1" cap="none" spc="0" dirty="0" err="1"/>
              <a:t>polską</a:t>
            </a:r>
            <a:r>
              <a:rPr lang="en-US" sz="2000" b="1" cap="none" spc="0" dirty="0"/>
              <a:t> </a:t>
            </a:r>
            <a:r>
              <a:rPr lang="en-US" sz="2000" b="1" cap="none" spc="0" dirty="0" err="1"/>
              <a:t>szkołą</a:t>
            </a:r>
            <a:r>
              <a:rPr lang="en-US" sz="2000" b="1" cap="none" spc="0" dirty="0"/>
              <a:t>  </a:t>
            </a:r>
            <a:br>
              <a:rPr lang="en-US" sz="2000" b="1" cap="none" spc="0" dirty="0"/>
            </a:br>
            <a:endParaRPr lang="en-US" sz="2000" b="1" cap="none" spc="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DA5E53-803A-49D6-B7E5-5F8B9BC82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4082" y="4600135"/>
            <a:ext cx="4472921" cy="143490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Dorota Jaworska</a:t>
            </a:r>
          </a:p>
          <a:p>
            <a:pPr algn="l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Zakład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Pedagogiki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Społecznej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l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Instytut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Pedagogiki</a:t>
            </a:r>
            <a:r>
              <a:rPr lang="en-US" dirty="0">
                <a:solidFill>
                  <a:schemeClr val="tx1"/>
                </a:solidFill>
              </a:rPr>
              <a:t> UG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Khedi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Alieva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dirty="0" err="1">
                <a:solidFill>
                  <a:schemeClr val="tx1"/>
                </a:solidFill>
              </a:rPr>
              <a:t>Fundacja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Kobiety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Wędrowne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284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664EE8-0D61-46F8-99E2-3504B06D1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Asystentka/asystent międzykulturowy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360A559-98ED-4B27-AA1D-1B1A5D08C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93415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fika 4" descr="Kobieta wzruszająca ramionami kontur">
            <a:extLst>
              <a:ext uri="{FF2B5EF4-FFF2-40B4-BE49-F238E27FC236}">
                <a16:creationId xmlns:a16="http://schemas.microsoft.com/office/drawing/2014/main" id="{EBE1802D-DA21-4B11-A552-8ED251AAC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37615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7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588582-3AB4-41A1-B074-679A07C3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Kim są asystentki i asystenci międzykulturowi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DF0B71-B857-405F-AB24-0394DB523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4201212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Asystentki i asystenci to najczęściej osoby, które same mają doświadczenie migracji, dzięki </a:t>
            </a:r>
            <a:r>
              <a:rPr lang="pl-PL" sz="2400" dirty="0">
                <a:solidFill>
                  <a:srgbClr val="000000"/>
                </a:solidFill>
                <a:latin typeface="Source Sans Pro" panose="020B0503030403020204" pitchFamily="34" charset="0"/>
              </a:rPr>
              <a:t>cze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mu dobrze rozumieją potrzeby dzieci i ich rodzin oraz potrafią na nie odpowiedzieć: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00000"/>
                </a:solidFill>
                <a:latin typeface="Source Sans Pro" panose="020B0503030403020204" pitchFamily="34" charset="0"/>
              </a:rPr>
              <a:t>z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nają zarówno język polski, jak i język, którym posługuje się dziecko – pełnią rolę tłumaczek  i tłumaczy,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pomagają dzieciom cudzoziemskim w nauce,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wspierają dzieci w adaptacji w środowisku szkolnym,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pośredniczą w kontaktach pomiędzy szkołą a rodzicami lub opiekunami prawnymi dzieci,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pomagają zrozumieć różnice kulturowe oraz rozwiązywać wynikające z nich nieporozumienia czy konflikty,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kształtują postawę szacunku dla różnorodności społecznej w szkole.</a:t>
            </a:r>
          </a:p>
        </p:txBody>
      </p:sp>
    </p:spTree>
    <p:extLst>
      <p:ext uri="{BB962C8B-B14F-4D97-AF65-F5344CB8AC3E}">
        <p14:creationId xmlns:p14="http://schemas.microsoft.com/office/powerpoint/2010/main" val="422339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00B1D1-AD74-4FC2-A185-02A993D29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430" y="2894952"/>
            <a:ext cx="4663440" cy="201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0" i="0" dirty="0" err="1">
                <a:effectLst/>
                <a:latin typeface="Roboto"/>
              </a:rPr>
              <a:t>Aslan</a:t>
            </a:r>
            <a:r>
              <a:rPr lang="pl-PL" sz="3200" b="0" i="0" dirty="0">
                <a:effectLst/>
                <a:latin typeface="Roboto"/>
              </a:rPr>
              <a:t> i jego uczniowie</a:t>
            </a:r>
          </a:p>
          <a:p>
            <a:pPr marL="0" indent="0">
              <a:buNone/>
            </a:pPr>
            <a:r>
              <a:rPr lang="pl-PL" sz="2000" b="0" i="0" dirty="0">
                <a:solidFill>
                  <a:srgbClr val="030303"/>
                </a:solidFill>
                <a:effectLst/>
                <a:latin typeface="Roboto"/>
              </a:rPr>
              <a:t>Film opowiada o pracy asystenta międzykulturowego zatrudnionego        w jednej ze szkół przyjmującej dzieci cudzoziemskie. </a:t>
            </a:r>
            <a:endParaRPr lang="pl-PL" sz="20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FB77DA20-AF69-405A-8288-6D6378A32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5464837"/>
            <a:ext cx="9925050" cy="112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hlinkClick r:id="rId2"/>
              </a:rPr>
              <a:t>https://www.youtube.com/watch?v=XL4BPQ1d63w</a:t>
            </a:r>
            <a:r>
              <a:rPr lang="pl-PL" sz="2800" dirty="0"/>
              <a:t> </a:t>
            </a:r>
          </a:p>
        </p:txBody>
      </p:sp>
      <p:pic>
        <p:nvPicPr>
          <p:cNvPr id="1026" name="Picture 2" descr="NARRACJE MIGRANTÓW - Dyskusyjny Klub Filmów Nieobecnych - Stowarzyszenie  Bibliotekarzy Polskich - Ogólnopolski portal bibliotekarski">
            <a:extLst>
              <a:ext uri="{FF2B5EF4-FFF2-40B4-BE49-F238E27FC236}">
                <a16:creationId xmlns:a16="http://schemas.microsoft.com/office/drawing/2014/main" id="{1D782D19-9533-4FBE-81DA-C9B3390C9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70" y="432111"/>
            <a:ext cx="4572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2C21828-A333-434C-9263-2FD137F27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3739515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3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E8434-309B-4ACD-A056-507614DD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Korzyści związane z zatrudnianiem w szkołach asystentek i asystentów międzykulturowych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10FE4F-C943-4D3B-8E09-003FD10E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Asystent/ka umożliwia uczennicom i uczniom z doświadczeniem migracji korzystanie z nauki, wpływa pozytywnie na ich adaptację, frekwencję i wyniki szkolne </a:t>
            </a:r>
          </a:p>
          <a:p>
            <a:r>
              <a:rPr lang="pl-PL" sz="2400" dirty="0"/>
              <a:t>Ułatwia prowadzenie klasy oraz zmniejsza obciążenie nauczycielek i nauczycieli pracujących w oddziałach przygotowawczych oraz w klasach wielokulturowych.</a:t>
            </a:r>
          </a:p>
          <a:p>
            <a:r>
              <a:rPr lang="pl-PL" sz="2400" dirty="0"/>
              <a:t>Ułatwia kontakt pomiędzy rodzicami i/lub opiekunami prawnymi a szkołą.</a:t>
            </a:r>
          </a:p>
          <a:p>
            <a:r>
              <a:rPr lang="pl-PL" sz="2400" dirty="0"/>
              <a:t>Wzmacnia integrację społeczności szkolnych i lokalnych.</a:t>
            </a:r>
          </a:p>
          <a:p>
            <a:r>
              <a:rPr lang="pl-PL" sz="2400" dirty="0"/>
              <a:t>Ułatwia prowadzenie edukacji zdalnej.</a:t>
            </a:r>
          </a:p>
        </p:txBody>
      </p:sp>
    </p:spTree>
    <p:extLst>
      <p:ext uri="{BB962C8B-B14F-4D97-AF65-F5344CB8AC3E}">
        <p14:creationId xmlns:p14="http://schemas.microsoft.com/office/powerpoint/2010/main" val="56234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EB167DB1-D406-46F0-BE7E-17FD4FC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77904"/>
            <a:ext cx="10058400" cy="1371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dirty="0">
                <a:solidFill>
                  <a:schemeClr val="accent1"/>
                </a:solidFill>
              </a:rPr>
              <a:t>Obecność asystentek i asystentów w szkole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jest jednym z najskuteczniejszych rozwiązań wspierających zarówno same dzieci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i ich rodziny, jak i kadrę szkoły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oraz całe społeczności.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895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144493-0BDD-404D-AC9C-72D16399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1"/>
                </a:solidFill>
              </a:rPr>
              <a:t>Wyzwania, trudności i potrzeby związane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z zatrudnianiem w szkołach asystentek </a:t>
            </a:r>
            <a:br>
              <a:rPr lang="pl-PL" dirty="0">
                <a:solidFill>
                  <a:schemeClr val="accent1"/>
                </a:solidFill>
              </a:rPr>
            </a:br>
            <a:r>
              <a:rPr lang="pl-PL" dirty="0">
                <a:solidFill>
                  <a:schemeClr val="accent1"/>
                </a:solidFill>
              </a:rPr>
              <a:t>i asystentów międzykulturowych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BE7D5D-902F-47F6-9F67-FAA90760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91508"/>
            <a:ext cx="10058400" cy="382389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Niewystarczająca liczba asystentek i asystentów pracujących obecnie w szkołach w Polsce.</a:t>
            </a:r>
          </a:p>
          <a:p>
            <a:r>
              <a:rPr lang="pl-PL" dirty="0"/>
              <a:t>Wynagrodzenie asystentek i asystentów jest nieproporcjonalnie niskie w stosunku do ich roli                 i wymaganych kompetencji.  </a:t>
            </a:r>
          </a:p>
          <a:p>
            <a:r>
              <a:rPr lang="pl-PL" dirty="0"/>
              <a:t>Asystentki i asystenci niejednokrotnie są pozbawieni stabilności zatrudnienia, często pracują w oparciu o umowy cywilno-prawne podpisywane jedynie na okres od września do czerwca, z wyłączeniem wakacji. Mają ograniczony dostęp do doskonalenia zawodowego.</a:t>
            </a:r>
          </a:p>
          <a:p>
            <a:r>
              <a:rPr lang="pl-PL" dirty="0"/>
              <a:t>Praca asystentek i asystentów nie jest odpowiednio doceniana. Pozycja asystentki i asystenci są nisko pozycjonowani w hierarchii szkolnej. </a:t>
            </a:r>
          </a:p>
          <a:p>
            <a:r>
              <a:rPr lang="pl-PL" dirty="0"/>
              <a:t>Asystentki i asystenci często nie mają zapewnionych narzędzi pracy, umożliwiających skuteczną realizację zadań. Zadania wykonywane poza szkołą nie są uwzględniane w czasie pracy i wynagrodzeniu asystentek          i asystentów.</a:t>
            </a:r>
          </a:p>
          <a:p>
            <a:pPr marL="0" indent="0" algn="r">
              <a:buNone/>
            </a:pPr>
            <a:r>
              <a:rPr lang="pl-PL" sz="1300" dirty="0"/>
              <a:t>Apel o aktywne włączenie się Ministerstwa Edukacji Narodowej, Wojewódzkich Kuratoriów Oświaty </a:t>
            </a:r>
            <a:br>
              <a:rPr lang="pl-PL" sz="1300" dirty="0"/>
            </a:br>
            <a:r>
              <a:rPr lang="pl-PL" sz="1300" dirty="0"/>
              <a:t>oraz organów prowadzących szkoły w upowszechnianie zatrudniania osób pełniących funkcję pomocy nauczyciela</a:t>
            </a:r>
            <a:br>
              <a:rPr lang="pl-PL" sz="1300" dirty="0"/>
            </a:br>
            <a:r>
              <a:rPr lang="pl-PL" sz="1300" dirty="0"/>
              <a:t> (asystentek i asystentów międzykulturowych) oraz asystentek i asystentów edukacji romskiej </a:t>
            </a:r>
            <a:br>
              <a:rPr lang="pl-PL" sz="1300" dirty="0"/>
            </a:br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402757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0DC404-8F3C-472C-86BA-612C8336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72137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solidFill>
                  <a:schemeClr val="accent1"/>
                </a:solidFill>
              </a:rPr>
              <a:t>Rekomendacje </a:t>
            </a:r>
            <a:br>
              <a:rPr lang="pl-PL" sz="1400" dirty="0">
                <a:solidFill>
                  <a:schemeClr val="accent1"/>
                </a:solidFill>
              </a:rPr>
            </a:br>
            <a:endParaRPr lang="pl-PL" sz="14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13E58-4F70-4CCC-AEB0-ECDA2104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33377"/>
            <a:ext cx="10058400" cy="4909625"/>
          </a:xfrm>
        </p:spPr>
        <p:txBody>
          <a:bodyPr>
            <a:normAutofit/>
          </a:bodyPr>
          <a:lstStyle/>
          <a:p>
            <a:r>
              <a:rPr lang="pl-PL" sz="1400" dirty="0"/>
              <a:t>Przekazywanie środków na zatrudnianie większej liczby asystentek i asystentów – adekwatnie do realnych potrzeb szkół, także w trakcie nauczania zdalnego związanego z pandemią. </a:t>
            </a:r>
          </a:p>
          <a:p>
            <a:r>
              <a:rPr lang="pl-PL" sz="1400" dirty="0"/>
              <a:t>Zapewnianie godnych, stabilnych warunków pracy i zatrudnienia asystentek i asystentów oraz docenianie ich pracy. </a:t>
            </a:r>
          </a:p>
          <a:p>
            <a:r>
              <a:rPr lang="pl-PL" sz="1400" dirty="0"/>
              <a:t>Korzystanie z elastyczności w określaniu zadań asystentek i asystentów, jaką dają obowiązujące przepisy</a:t>
            </a:r>
          </a:p>
          <a:p>
            <a:r>
              <a:rPr lang="pl-PL" sz="1400" dirty="0"/>
              <a:t> Uregulowanie w warunkach zatrudnienia sposobu rozliczania zadań realizowanych poza szkołą, </a:t>
            </a:r>
          </a:p>
          <a:p>
            <a:r>
              <a:rPr lang="pl-PL" sz="1400" dirty="0"/>
              <a:t>Zapewnienie asystentkom i asystentom narzędzi, które pozwolą im skutecznie wykonywać ich pracę</a:t>
            </a:r>
          </a:p>
          <a:p>
            <a:r>
              <a:rPr lang="pl-PL" sz="1400" dirty="0"/>
              <a:t>Korzystanie z wiedzy, ekspertyzy i doświadczenia organizacji pozarządowych oraz podejmowanie współpracy z nimi</a:t>
            </a:r>
          </a:p>
          <a:p>
            <a:r>
              <a:rPr lang="pl-PL" sz="1400" dirty="0"/>
              <a:t>Gromadzenie i udostępnianie dobrych praktyk związanych z zatrudnianiem asystentek i asystentów, w celu upowszechniania tego rozwiązania. </a:t>
            </a:r>
          </a:p>
          <a:p>
            <a:r>
              <a:rPr lang="pl-PL" sz="1400" dirty="0"/>
              <a:t>Budowanie i wzmacnianie pozytywnego wizerunku asystentek i asystentów oraz docenianie ich roli w szkołach, społecznościach szkolnych i lokalnych. </a:t>
            </a:r>
          </a:p>
          <a:p>
            <a:r>
              <a:rPr lang="pl-PL" sz="1400" dirty="0"/>
              <a:t>Monitorowanie zatrudniania asystentek i asystentów w szkołach.</a:t>
            </a:r>
          </a:p>
          <a:p>
            <a:r>
              <a:rPr lang="pl-PL" sz="1400" dirty="0"/>
              <a:t> Traktowanie wydatków na zatrudnianie asystentek i asystentów jako inwestycji w edukację i integrację społeczną. </a:t>
            </a:r>
          </a:p>
          <a:p>
            <a:pPr marL="0" indent="0" algn="r">
              <a:buNone/>
            </a:pPr>
            <a:r>
              <a:rPr lang="pl-PL" sz="1200" dirty="0"/>
              <a:t>Apel o aktywne włączenie się Ministerstwa Edukacji Narodowej, Wojewódzkich Kuratoriów Oświaty </a:t>
            </a:r>
            <a:br>
              <a:rPr lang="pl-PL" sz="1200" dirty="0"/>
            </a:br>
            <a:r>
              <a:rPr lang="pl-PL" sz="1200" dirty="0"/>
              <a:t>oraz organów prowadzących szkoły w upowszechnianie zatrudniania osób pełniących funkcję pomocy nauczyciela</a:t>
            </a:r>
            <a:br>
              <a:rPr lang="pl-PL" sz="1200" dirty="0"/>
            </a:br>
            <a:r>
              <a:rPr lang="pl-PL" sz="1200" dirty="0"/>
              <a:t> (asystentek i asystentów międzykulturowych) oraz asystentek i asystentów edukacji romskiej </a:t>
            </a:r>
            <a:br>
              <a:rPr lang="pl-PL" sz="1400" dirty="0"/>
            </a:b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2156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0E887E-B477-443F-8832-5B0E1B67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1400 like na facebooku – dziękujemy | Rafał Bil">
            <a:extLst>
              <a:ext uri="{FF2B5EF4-FFF2-40B4-BE49-F238E27FC236}">
                <a16:creationId xmlns:a16="http://schemas.microsoft.com/office/drawing/2014/main" id="{21787F86-FB31-4BCC-A4B7-D1038811A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77"/>
            <a:ext cx="12014982" cy="664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2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E9F292-7421-4C59-985D-0B23BFBDF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8" r="6981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708DD1-8E65-48E7-919C-446B0515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238196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accent1"/>
                </a:solidFill>
              </a:rPr>
              <a:t>Koalicja na rzecz</a:t>
            </a:r>
            <a:br>
              <a:rPr lang="pl-PL" sz="2800" dirty="0">
                <a:solidFill>
                  <a:schemeClr val="accent1"/>
                </a:solidFill>
              </a:rPr>
            </a:br>
            <a:r>
              <a:rPr lang="pl-PL" sz="2800" dirty="0">
                <a:solidFill>
                  <a:schemeClr val="accent1"/>
                </a:solidFill>
              </a:rPr>
              <a:t>wzmacniania roli asystentek i asystentów międzykulturowych oraz romskich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42D7BF-4026-418F-BFF6-C9A6EE3E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3024554"/>
            <a:ext cx="4472922" cy="361539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b="0" i="0" dirty="0">
                <a:effectLst/>
                <a:latin typeface="Source Sans Pro" panose="020B0503030403020204" pitchFamily="34" charset="0"/>
              </a:rPr>
              <a:t>Koalicja powstała w październiku w 2019 r. po to, aby jak najwięcej dzieci mogło skorzystać ze wsparcia asystentek i asystentów międzykulturowych oraz romskich. W tym celu: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Pro" panose="020B0503030403020204" pitchFamily="34" charset="0"/>
              </a:rPr>
              <a:t>Zachęcamy szkoły i organy prowadzące do zatrudniania asystentek i asystentów oraz informujemy, jak to zrobić.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Pro" panose="020B0503030403020204" pitchFamily="34" charset="0"/>
              </a:rPr>
              <a:t>Upowszechniamy doświadczenia i dobre praktyki, aby pokazać, jakie korzyści daje całej społeczności szkolnej współpraca z asystentkami i asystentami.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  <a:latin typeface="Source Sans Pro" panose="020B0503030403020204" pitchFamily="34" charset="0"/>
              </a:rPr>
              <a:t>Wspieramy asystentki i asystentów międzykulturowych oraz romskich – chcemy, aby ich praca była doceniana!</a:t>
            </a:r>
          </a:p>
          <a:p>
            <a:pPr>
              <a:lnSpc>
                <a:spcPct val="90000"/>
              </a:lnSpc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58E8E69-F1A7-4D84-B6E4-0C6CA747779A}"/>
              </a:ext>
            </a:extLst>
          </p:cNvPr>
          <p:cNvSpPr txBox="1"/>
          <p:nvPr/>
        </p:nvSpPr>
        <p:spPr>
          <a:xfrm>
            <a:off x="1674301" y="6170689"/>
            <a:ext cx="6147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accent1"/>
                </a:solidFill>
              </a:rPr>
              <a:t>www.asywszkole.pl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77725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4CABC-BBFA-456B-91A2-9B0B0415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Trójkąt komunikacyjny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360A559-98ED-4B27-AA1D-1B1A5D08C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258193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934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6">
            <a:extLst>
              <a:ext uri="{FF2B5EF4-FFF2-40B4-BE49-F238E27FC236}">
                <a16:creationId xmlns:a16="http://schemas.microsoft.com/office/drawing/2014/main" id="{38BFF550-8A2E-4FAF-AB21-FEFF0F7CF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Psychospołeczne konsekwencje doświadczenia migracyjnego</a:t>
            </a:r>
            <a:endParaRPr lang="pl-PL" altLang="pl-PL" b="1" dirty="0">
              <a:solidFill>
                <a:schemeClr val="accent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9C452D-916F-4ECF-9A42-9A2B180FA4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Doświadczenia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1D871F4-1855-4E41-8359-D6C8DAC9F1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Autofit/>
          </a:bodyPr>
          <a:lstStyle/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Deficyt poczucia bezpieczeństwa              i przynależności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Poczucie odmienności 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Stres </a:t>
            </a:r>
            <a:r>
              <a:rPr lang="pl-PL" dirty="0" err="1">
                <a:ea typeface="Verdana" pitchFamily="34" charset="0"/>
                <a:cs typeface="Times New Roman" panose="02020603050405020304" pitchFamily="18" charset="0"/>
              </a:rPr>
              <a:t>akulturacyjny</a:t>
            </a: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 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 err="1">
                <a:ea typeface="Verdana" pitchFamily="34" charset="0"/>
                <a:cs typeface="Times New Roman" panose="02020603050405020304" pitchFamily="18" charset="0"/>
              </a:rPr>
              <a:t>Posttraumatyczne</a:t>
            </a: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 zaburzenia rozwojowe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Luka edukacyjna 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Konflikty międzygeneracyjne 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Bariery w społeczeństwie przyjmującym</a:t>
            </a:r>
          </a:p>
          <a:p>
            <a:pPr marL="82296" indent="0">
              <a:buNone/>
              <a:defRPr/>
            </a:pPr>
            <a:endParaRPr lang="pl-PL" dirty="0"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D83F595-CDB3-46AD-8B67-B4A0069C2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Konsekwencje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BBC061B-4EA5-47CE-813A-56AA7C960F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68046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O</a:t>
            </a: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bniżenie poczucia własnej wartości</a:t>
            </a:r>
          </a:p>
          <a:p>
            <a:pPr marL="425196" indent="-342900"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Spadek motywacji </a:t>
            </a:r>
          </a:p>
          <a:p>
            <a:pPr marL="425196" indent="-342900"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Zaburzenia lękowe i stany depresyjne</a:t>
            </a:r>
          </a:p>
          <a:p>
            <a:pPr marL="425196" indent="-342900"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Kłopoty z koncentracją</a:t>
            </a:r>
            <a:r>
              <a:rPr lang="pl-PL" dirty="0">
                <a:ea typeface="Verdana" pitchFamily="34" charset="0"/>
                <a:cs typeface="Times New Roman" panose="02020603050405020304" pitchFamily="18" charset="0"/>
              </a:rPr>
              <a:t> i </a:t>
            </a: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przyswajaniem wiedzy</a:t>
            </a:r>
          </a:p>
          <a:p>
            <a:pPr marL="425196" indent="-342900"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Nadaktywność bądź obniżona aktywność</a:t>
            </a:r>
          </a:p>
          <a:p>
            <a:pPr marL="425196" indent="-342900"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Problemy zdrowotne będące odzwierciedleniem stanów emocjonalnych  i psychicznych dziecka</a:t>
            </a:r>
          </a:p>
          <a:p>
            <a:pPr marL="425196" indent="-342900">
              <a:buFont typeface="Wingdings" panose="05000000000000000000" pitchFamily="2" charset="2"/>
              <a:buChar char="Ø"/>
              <a:defRPr/>
            </a:pPr>
            <a:r>
              <a:rPr lang="pl-PL" sz="1800" dirty="0">
                <a:ea typeface="Verdana" pitchFamily="34" charset="0"/>
                <a:cs typeface="Times New Roman" panose="02020603050405020304" pitchFamily="18" charset="0"/>
              </a:rPr>
              <a:t>Zaburzone relacje z rówieśnikami</a:t>
            </a:r>
            <a:endParaRPr lang="pl-PL" dirty="0"/>
          </a:p>
        </p:txBody>
      </p:sp>
      <p:sp>
        <p:nvSpPr>
          <p:cNvPr id="28677" name="Symbol zastępczy numeru slajdu 4">
            <a:extLst>
              <a:ext uri="{FF2B5EF4-FFF2-40B4-BE49-F238E27FC236}">
                <a16:creationId xmlns:a16="http://schemas.microsoft.com/office/drawing/2014/main" id="{75696742-B1C4-4955-9348-443F23ED8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6D5790-15CB-4975-8842-3B71EA0B0508}" type="slidenum">
              <a:rPr lang="pl-PL" altLang="pl-PL" smtClean="0">
                <a:solidFill>
                  <a:srgbClr val="898989"/>
                </a:solidFill>
              </a:rPr>
              <a:pPr/>
              <a:t>4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BCC0449-1A6B-49B6-B420-0DA12D3B1F60}"/>
              </a:ext>
            </a:extLst>
          </p:cNvPr>
          <p:cNvSpPr/>
          <p:nvPr/>
        </p:nvSpPr>
        <p:spPr>
          <a:xfrm>
            <a:off x="9767888" y="620713"/>
            <a:ext cx="900112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6">
            <a:extLst>
              <a:ext uri="{FF2B5EF4-FFF2-40B4-BE49-F238E27FC236}">
                <a16:creationId xmlns:a16="http://schemas.microsoft.com/office/drawing/2014/main" id="{E706C580-0870-4221-96D6-398AB4FB2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Specjalne potrzeby uczniów migrujących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D4D84D8-0943-462A-A8D1-C21F89DD8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25196" indent="-342900">
              <a:buFont typeface="Arial" panose="020B0604020202020204" pitchFamily="34" charset="0"/>
              <a:buAutoNum type="arabicPeriod"/>
              <a:defRPr/>
            </a:pPr>
            <a:r>
              <a:rPr lang="pl-PL" sz="2600" dirty="0">
                <a:ea typeface="Verdana" pitchFamily="34" charset="0"/>
                <a:cs typeface="Times New Roman" panose="02020603050405020304" pitchFamily="18" charset="0"/>
              </a:rPr>
              <a:t>Brak znajomości lub niewystarczająca znajomość języka polskiego</a:t>
            </a:r>
          </a:p>
          <a:p>
            <a:pPr marL="425196" indent="-342900">
              <a:buFont typeface="+mj-lt"/>
              <a:buAutoNum type="arabicPeriod"/>
              <a:defRPr/>
            </a:pPr>
            <a:r>
              <a:rPr lang="pl-PL" sz="2600" dirty="0">
                <a:ea typeface="Verdana" pitchFamily="34" charset="0"/>
                <a:cs typeface="Times New Roman" panose="02020603050405020304" pitchFamily="18" charset="0"/>
              </a:rPr>
              <a:t>Różnice w programach nauczania (inny zakres wiedzy) oraz               w systemie edukacji (inna rola ucznia/ nauczyciela/ rodzica, </a:t>
            </a:r>
            <a:br>
              <a:rPr lang="pl-PL" sz="2600" dirty="0">
                <a:ea typeface="Verdana" pitchFamily="34" charset="0"/>
                <a:cs typeface="Times New Roman" panose="02020603050405020304" pitchFamily="18" charset="0"/>
              </a:rPr>
            </a:br>
            <a:r>
              <a:rPr lang="pl-PL" sz="2600" dirty="0">
                <a:ea typeface="Verdana" pitchFamily="34" charset="0"/>
                <a:cs typeface="Times New Roman" panose="02020603050405020304" pitchFamily="18" charset="0"/>
              </a:rPr>
              <a:t>inne wartości kształtowane przez edukację)</a:t>
            </a:r>
          </a:p>
          <a:p>
            <a:pPr marL="425196" indent="-342900">
              <a:buFont typeface="+mj-lt"/>
              <a:buAutoNum type="arabicPeriod"/>
              <a:defRPr/>
            </a:pPr>
            <a:r>
              <a:rPr lang="pl-PL" sz="2600" dirty="0">
                <a:ea typeface="Verdana" pitchFamily="34" charset="0"/>
                <a:cs typeface="Times New Roman" panose="02020603050405020304" pitchFamily="18" charset="0"/>
              </a:rPr>
              <a:t>Różnice kulturowe (inne wartości, normy, sposoby </a:t>
            </a:r>
            <a:r>
              <a:rPr lang="pl-PL" sz="2600" dirty="0" err="1">
                <a:ea typeface="Verdana" pitchFamily="34" charset="0"/>
                <a:cs typeface="Times New Roman" panose="02020603050405020304" pitchFamily="18" charset="0"/>
              </a:rPr>
              <a:t>zachowań</a:t>
            </a:r>
            <a:r>
              <a:rPr lang="pl-PL" sz="2600" dirty="0">
                <a:ea typeface="Verdana" pitchFamily="34" charset="0"/>
                <a:cs typeface="Times New Roman" panose="02020603050405020304" pitchFamily="18" charset="0"/>
              </a:rPr>
              <a:t>, sposoby okazywania emocji i komunikowania się, stosunek do innych narodów, itp.) </a:t>
            </a:r>
          </a:p>
          <a:p>
            <a:pPr marL="82296" indent="0">
              <a:buNone/>
              <a:defRPr/>
            </a:pPr>
            <a:r>
              <a:rPr lang="pl-PL" dirty="0"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7653" name="Symbol zastępczy numeru slajdu 3">
            <a:extLst>
              <a:ext uri="{FF2B5EF4-FFF2-40B4-BE49-F238E27FC236}">
                <a16:creationId xmlns:a16="http://schemas.microsoft.com/office/drawing/2014/main" id="{A599A005-D99C-41C1-9B3C-9BBEA6E8A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E4B65D-1925-4E0F-BBEC-9759B5F97D10}" type="slidenum">
              <a:rPr lang="pl-PL" altLang="pl-PL" smtClean="0">
                <a:solidFill>
                  <a:srgbClr val="898989"/>
                </a:solidFill>
              </a:rPr>
              <a:pPr/>
              <a:t>5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38DE154-3AAD-45CE-8976-2230185378A7}"/>
              </a:ext>
            </a:extLst>
          </p:cNvPr>
          <p:cNvSpPr/>
          <p:nvPr/>
        </p:nvSpPr>
        <p:spPr>
          <a:xfrm>
            <a:off x="9767888" y="620713"/>
            <a:ext cx="900112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7665003-5B93-4A19-9549-739B2EFD3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C543A8-3AE5-4FAA-B94E-BE588D1A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833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 b="2"/>
          <a:stretch/>
        </p:blipFill>
        <p:spPr>
          <a:xfrm>
            <a:off x="813906" y="809244"/>
            <a:ext cx="3639312" cy="5239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96D7B5-9420-4F03-A37C-7ED97D1E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FFB398-DF5E-4361-A724-EE10E91B1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>
                <a:solidFill>
                  <a:schemeClr val="accent1"/>
                </a:solidFill>
              </a:rPr>
              <a:t>Kim </a:t>
            </a:r>
            <a:r>
              <a:rPr lang="en-US" sz="3700" dirty="0" err="1">
                <a:solidFill>
                  <a:schemeClr val="accent1"/>
                </a:solidFill>
              </a:rPr>
              <a:t>jestem</a:t>
            </a:r>
            <a:r>
              <a:rPr lang="en-US" sz="3700" dirty="0">
                <a:solidFill>
                  <a:schemeClr val="accent1"/>
                </a:solidFill>
              </a:rPr>
              <a:t>?</a:t>
            </a:r>
            <a:br>
              <a:rPr lang="en-US" sz="3700" dirty="0">
                <a:solidFill>
                  <a:schemeClr val="accent1"/>
                </a:solidFill>
              </a:rPr>
            </a:br>
            <a:r>
              <a:rPr lang="en-US" sz="3700" dirty="0" err="1">
                <a:solidFill>
                  <a:schemeClr val="accent1"/>
                </a:solidFill>
              </a:rPr>
              <a:t>Młodzież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jako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podmiot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przymusowej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migracji</a:t>
            </a:r>
            <a:endParaRPr lang="en-US" sz="3700" dirty="0">
              <a:solidFill>
                <a:schemeClr val="accent1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5867873" y="2679192"/>
            <a:ext cx="5447251" cy="3291840"/>
          </a:xfrm>
        </p:spPr>
        <p:txBody>
          <a:bodyPr vert="horz" lIns="91440" tIns="45720" rIns="91440" bIns="45720" rtlCol="0">
            <a:normAutofit/>
          </a:bodyPr>
          <a:lstStyle/>
          <a:p>
            <a:pPr marL="44577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Tu </a:t>
            </a:r>
            <a:r>
              <a:rPr lang="en-US" sz="2000"/>
              <a:t>i</a:t>
            </a:r>
            <a:r>
              <a:rPr lang="en-US" sz="2000" dirty="0"/>
              <a:t> tam / ani </a:t>
            </a:r>
            <a:r>
              <a:rPr lang="en-US" sz="2000"/>
              <a:t>tu</a:t>
            </a:r>
            <a:r>
              <a:rPr lang="en-US" sz="2000" dirty="0"/>
              <a:t> ani tam</a:t>
            </a:r>
          </a:p>
          <a:p>
            <a:pPr marL="44577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/>
              <a:t>Pomiędzy</a:t>
            </a:r>
            <a:r>
              <a:rPr lang="en-US" sz="2000" dirty="0"/>
              <a:t> </a:t>
            </a:r>
            <a:r>
              <a:rPr lang="en-US" sz="2000"/>
              <a:t>kulturą</a:t>
            </a:r>
            <a:r>
              <a:rPr lang="en-US" sz="2000" dirty="0"/>
              <a:t> </a:t>
            </a:r>
            <a:r>
              <a:rPr lang="en-US" sz="2000"/>
              <a:t>pochodzenia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kulturą</a:t>
            </a:r>
            <a:r>
              <a:rPr lang="en-US" sz="2000" dirty="0"/>
              <a:t> </a:t>
            </a:r>
            <a:r>
              <a:rPr lang="en-US" sz="2000"/>
              <a:t>przyjmującą</a:t>
            </a:r>
            <a:r>
              <a:rPr lang="en-US" sz="2000" dirty="0"/>
              <a:t> </a:t>
            </a:r>
          </a:p>
          <a:p>
            <a:pPr marL="44577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 dirty="0"/>
              <a:t>W </a:t>
            </a:r>
            <a:r>
              <a:rPr lang="en-US" sz="2000"/>
              <a:t>dwóch</a:t>
            </a:r>
            <a:r>
              <a:rPr lang="en-US" sz="2000" dirty="0"/>
              <a:t> </a:t>
            </a:r>
            <a:r>
              <a:rPr lang="en-US" sz="2000"/>
              <a:t>lub</a:t>
            </a:r>
            <a:r>
              <a:rPr lang="en-US" sz="2000" dirty="0"/>
              <a:t> </a:t>
            </a:r>
            <a:r>
              <a:rPr lang="en-US" sz="2000"/>
              <a:t>trzech</a:t>
            </a:r>
            <a:r>
              <a:rPr lang="en-US" sz="2000" dirty="0"/>
              <a:t> </a:t>
            </a:r>
            <a:r>
              <a:rPr lang="en-US" sz="2000"/>
              <a:t>językach</a:t>
            </a:r>
            <a:endParaRPr lang="en-US" sz="2000" dirty="0"/>
          </a:p>
          <a:p>
            <a:pPr marL="44577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2000"/>
              <a:t>Pomiędzy</a:t>
            </a:r>
            <a:r>
              <a:rPr lang="en-US" sz="2000" dirty="0"/>
              <a:t> </a:t>
            </a:r>
            <a:r>
              <a:rPr lang="en-US" sz="2000"/>
              <a:t>różnorodnymi</a:t>
            </a:r>
            <a:r>
              <a:rPr lang="en-US" sz="2000" dirty="0"/>
              <a:t> </a:t>
            </a:r>
            <a:r>
              <a:rPr lang="en-US" sz="2000"/>
              <a:t>oczekiwaniami</a:t>
            </a:r>
            <a:r>
              <a:rPr lang="en-US" sz="2000" dirty="0"/>
              <a:t> (</a:t>
            </a:r>
            <a:r>
              <a:rPr lang="en-US" sz="2000"/>
              <a:t>rodzina</a:t>
            </a:r>
            <a:r>
              <a:rPr lang="en-US" sz="2000" dirty="0"/>
              <a:t>, </a:t>
            </a:r>
            <a:r>
              <a:rPr lang="en-US" sz="2000"/>
              <a:t>szkoła</a:t>
            </a:r>
            <a:r>
              <a:rPr lang="en-US" sz="2000" dirty="0"/>
              <a:t>, </a:t>
            </a:r>
            <a:r>
              <a:rPr lang="en-US" sz="2000"/>
              <a:t>społeczność</a:t>
            </a:r>
            <a:r>
              <a:rPr lang="en-US" sz="2000" dirty="0"/>
              <a:t> </a:t>
            </a:r>
            <a:r>
              <a:rPr lang="en-US" sz="2000"/>
              <a:t>pochodzenia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goszcząca</a:t>
            </a:r>
            <a:r>
              <a:rPr lang="en-US" sz="2000" dirty="0"/>
              <a:t>)  </a:t>
            </a:r>
          </a:p>
          <a:p>
            <a:pPr marL="44577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818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6">
            <a:extLst>
              <a:ext uri="{FF2B5EF4-FFF2-40B4-BE49-F238E27FC236}">
                <a16:creationId xmlns:a16="http://schemas.microsoft.com/office/drawing/2014/main" id="{E706C580-0870-4221-96D6-398AB4FB2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dirty="0">
                <a:solidFill>
                  <a:schemeClr val="accent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Rodzice migranci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D4D84D8-0943-462A-A8D1-C21F89DD8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002244"/>
              </a:buClr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Verdana" panose="020B0604030504040204" pitchFamily="34" charset="0"/>
              </a:rPr>
              <a:t>Chcę, żeby mojemu dziecku było dodrze w nowej szkole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2244"/>
              </a:buClr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Verdana" panose="020B0604030504040204" pitchFamily="34" charset="0"/>
              </a:rPr>
              <a:t>Nie wiem, jak działa szkoła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002244"/>
              </a:buClr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Verdana" panose="020B0604030504040204" pitchFamily="34" charset="0"/>
              </a:rPr>
              <a:t>Nie zapytam, nawet jeśli nie rozumiem (strategia wtopienia się w tłum)</a:t>
            </a:r>
            <a:endParaRPr lang="pl-PL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3" name="Symbol zastępczy numeru slajdu 3">
            <a:extLst>
              <a:ext uri="{FF2B5EF4-FFF2-40B4-BE49-F238E27FC236}">
                <a16:creationId xmlns:a16="http://schemas.microsoft.com/office/drawing/2014/main" id="{A599A005-D99C-41C1-9B3C-9BBEA6E8A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AE4B65D-1925-4E0F-BBEC-9759B5F97D10}" type="slidenum">
              <a:rPr lang="pl-PL" altLang="pl-PL" smtClean="0">
                <a:solidFill>
                  <a:srgbClr val="898989"/>
                </a:solidFill>
              </a:rPr>
              <a:pPr/>
              <a:t>7</a:t>
            </a:fld>
            <a:endParaRPr lang="pl-PL" altLang="pl-PL">
              <a:solidFill>
                <a:srgbClr val="898989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38DE154-3AAD-45CE-8976-2230185378A7}"/>
              </a:ext>
            </a:extLst>
          </p:cNvPr>
          <p:cNvSpPr/>
          <p:nvPr/>
        </p:nvSpPr>
        <p:spPr>
          <a:xfrm>
            <a:off x="9767888" y="620713"/>
            <a:ext cx="900112" cy="1079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508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8C576E49-089E-47C1-9D7F-386989CC8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25" y="412954"/>
            <a:ext cx="7886700" cy="66654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4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Polski system edukacji jest dobrze przystosowany</a:t>
            </a:r>
            <a:br>
              <a:rPr lang="pl-PL" altLang="pl-PL" sz="24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do edukacji uczniów z doświadczeniem migracji</a:t>
            </a:r>
            <a:endParaRPr lang="pl-PL" altLang="pl-PL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1267" name="Symbol zastępczy tekstu 2">
            <a:extLst>
              <a:ext uri="{FF2B5EF4-FFF2-40B4-BE49-F238E27FC236}">
                <a16:creationId xmlns:a16="http://schemas.microsoft.com/office/drawing/2014/main" id="{7297FDCB-FBCE-44D9-8396-908F78554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338" y="1118393"/>
            <a:ext cx="3868738" cy="379413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 dirty="0"/>
              <a:t>TAK – 0                       RACZEJ TAK – 0 </a:t>
            </a:r>
          </a:p>
        </p:txBody>
      </p:sp>
      <p:sp>
        <p:nvSpPr>
          <p:cNvPr id="11268" name="Symbol zastępczy zawartości 3">
            <a:extLst>
              <a:ext uri="{FF2B5EF4-FFF2-40B4-BE49-F238E27FC236}">
                <a16:creationId xmlns:a16="http://schemas.microsoft.com/office/drawing/2014/main" id="{7552B1D4-1895-47CE-8F41-C391C28908C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9439" y="1536700"/>
            <a:ext cx="4300537" cy="47903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uczniowie mają dodatkowe zajęcia JPJO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nauczyciele wiedzą jak pracować z uczniami z doświadczeniem migracji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istnieją regulacje prawne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tworzymy otwartą kulturę, kultura nie dyskryminuje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istnieją materiały dydaktyczne, są szkolenia dla nauczycieli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nauczyciele przygotowują się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egzaminy są dostosowywane do potrzeb obcokrajowców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dirty="0">
                <a:cs typeface="Arial" panose="020B0604020202020204" pitchFamily="34" charset="0"/>
              </a:rPr>
              <a:t>uczniowie cudzoziemscy mają możliwość zanurzyć się w język i kulturę</a:t>
            </a:r>
            <a:endParaRPr lang="pl-PL" altLang="pl-PL" dirty="0"/>
          </a:p>
        </p:txBody>
      </p:sp>
      <p:sp>
        <p:nvSpPr>
          <p:cNvPr id="11269" name="Symbol zastępczy tekstu 4">
            <a:extLst>
              <a:ext uri="{FF2B5EF4-FFF2-40B4-BE49-F238E27FC236}">
                <a16:creationId xmlns:a16="http://schemas.microsoft.com/office/drawing/2014/main" id="{91925CED-DAEF-43B4-83FC-9C5798B83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096000" y="1079500"/>
            <a:ext cx="3887788" cy="381000"/>
          </a:xfrm>
        </p:spPr>
        <p:txBody>
          <a:bodyPr>
            <a:normAutofit fontScale="70000" lnSpcReduction="20000"/>
          </a:bodyPr>
          <a:lstStyle/>
          <a:p>
            <a:r>
              <a:rPr lang="pl-PL" altLang="pl-PL"/>
              <a:t>    RACZEJ NIE –  9                        NIE – 23</a:t>
            </a:r>
          </a:p>
        </p:txBody>
      </p:sp>
      <p:sp>
        <p:nvSpPr>
          <p:cNvPr id="11270" name="Symbol zastępczy zawartości 5">
            <a:extLst>
              <a:ext uri="{FF2B5EF4-FFF2-40B4-BE49-F238E27FC236}">
                <a16:creationId xmlns:a16="http://schemas.microsoft.com/office/drawing/2014/main" id="{9119590A-85C6-42FA-B95E-64A2B1335A0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96000" y="1460500"/>
            <a:ext cx="6732585" cy="5397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programu nauczania JPJO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JPJO to nie przedmiot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niedostosowane do potrzeb regulacje prawne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podręczników/ lektur dostosowanych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nieprzygotowanie środowiska przyjmującego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czasu na adaptację językowo-kulturową, brak roku “zerowego”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finansów na asystenta kulturowego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możliwości zdawania j ojczystego jako obcego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pomocy przy rekrutacji do szkół średnich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współpracy z rodzicami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zwolnienia z innych języków obcych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kompetencji nauczycieli, “dziura” w edukacji nauczycieli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rozwiązania na wyrównanie różnic programowych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brak możliwości zaprezentowania wiedzy w języku rodzimym </a:t>
            </a:r>
          </a:p>
          <a:p>
            <a:pPr marL="342900" indent="-342900">
              <a:buFont typeface="Arial" panose="020B0604020202020204" pitchFamily="34" charset="0"/>
              <a:buChar char="●"/>
            </a:pPr>
            <a:r>
              <a:rPr lang="pl-PL" altLang="pl-PL" sz="1400" dirty="0">
                <a:cs typeface="Arial" panose="020B0604020202020204" pitchFamily="34" charset="0"/>
              </a:rPr>
              <a:t>system edukacyjny nie przewiduje wykorzystania ITM</a:t>
            </a:r>
            <a:endParaRPr lang="pl-PL" alt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0A0D89F8-BDFC-436C-A305-50DDA9EDA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2703" y="963614"/>
            <a:ext cx="3863512" cy="4930775"/>
          </a:xfrm>
        </p:spPr>
        <p:txBody>
          <a:bodyPr/>
          <a:lstStyle/>
          <a:p>
            <a:pPr algn="r" eaLnBrk="1" hangingPunct="1"/>
            <a:r>
              <a:rPr lang="pl-PL" altLang="pl-PL" sz="3200" dirty="0">
                <a:solidFill>
                  <a:schemeClr val="accent1"/>
                </a:solidFill>
              </a:rPr>
              <a:t>Pomoc nauczyciela</a:t>
            </a:r>
            <a:br>
              <a:rPr lang="pl-PL" altLang="pl-PL" sz="3200" dirty="0">
                <a:solidFill>
                  <a:schemeClr val="accent1"/>
                </a:solidFill>
              </a:rPr>
            </a:br>
            <a:r>
              <a:rPr lang="pl-PL" altLang="pl-PL" sz="3200" dirty="0">
                <a:solidFill>
                  <a:schemeClr val="accent1"/>
                </a:solidFill>
              </a:rPr>
              <a:t>i asystent/ka</a:t>
            </a:r>
            <a:br>
              <a:rPr lang="pl-PL" altLang="pl-PL" sz="3200" dirty="0">
                <a:solidFill>
                  <a:schemeClr val="accent1"/>
                </a:solidFill>
              </a:rPr>
            </a:br>
            <a:r>
              <a:rPr lang="pl-PL" altLang="pl-PL" sz="3200" dirty="0">
                <a:solidFill>
                  <a:schemeClr val="accent1"/>
                </a:solidFill>
              </a:rPr>
              <a:t>międzykulturowa</a:t>
            </a:r>
          </a:p>
        </p:txBody>
      </p:sp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id="{22E6F4B3-9AF4-41CE-9FBE-57B96B3457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6214" y="963614"/>
            <a:ext cx="4783137" cy="493077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l-PL" altLang="pl-PL" sz="2000" dirty="0"/>
              <a:t>Uczniowie-cudzoziemcy podlegający obowiązkowi szkolnemu lub obowiązkowi nauki, którzy nie znają języka polskiego albo znają go na poziomie niewystarczającym do korzystania z nauki, mają prawo do pomocy udzielanej przez osobę władającą językiem kraju pochodzenia, zatrudnioną w charakterze pomocy nauczyciela przez dyrektora szkoły nie dłużej niż przez okres 12 miesięcy. 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1D1C39"/>
      </a:dk2>
      <a:lt2>
        <a:srgbClr val="E2E8E6"/>
      </a:lt2>
      <a:accent1>
        <a:srgbClr val="E7295C"/>
      </a:accent1>
      <a:accent2>
        <a:srgbClr val="D51799"/>
      </a:accent2>
      <a:accent3>
        <a:srgbClr val="D329E7"/>
      </a:accent3>
      <a:accent4>
        <a:srgbClr val="7217D5"/>
      </a:accent4>
      <a:accent5>
        <a:srgbClr val="3529E7"/>
      </a:accent5>
      <a:accent6>
        <a:srgbClr val="175AD5"/>
      </a:accent6>
      <a:hlink>
        <a:srgbClr val="319379"/>
      </a:hlink>
      <a:folHlink>
        <a:srgbClr val="7F7F7F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60741B72655A4AA1E6234B09BD6465" ma:contentTypeVersion="3" ma:contentTypeDescription="Utwórz nowy dokument." ma:contentTypeScope="" ma:versionID="d7c27b81f53dded71fcf9bcb085c783d">
  <xsd:schema xmlns:xsd="http://www.w3.org/2001/XMLSchema" xmlns:xs="http://www.w3.org/2001/XMLSchema" xmlns:p="http://schemas.microsoft.com/office/2006/metadata/properties" xmlns:ns2="d1504991-3c69-4df4-aebb-08ba49ecbc49" targetNamespace="http://schemas.microsoft.com/office/2006/metadata/properties" ma:root="true" ma:fieldsID="5c555d0c5211e4a7570c7e931f67a5b8" ns2:_="">
    <xsd:import namespace="d1504991-3c69-4df4-aebb-08ba49ecb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04991-3c69-4df4-aebb-08ba49ecb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852F6C-9765-4ACD-A14E-43FB84992A1D}"/>
</file>

<file path=customXml/itemProps2.xml><?xml version="1.0" encoding="utf-8"?>
<ds:datastoreItem xmlns:ds="http://schemas.openxmlformats.org/officeDocument/2006/customXml" ds:itemID="{027B1D13-6F9D-4EF7-9207-407CD37AF34E}"/>
</file>

<file path=customXml/itemProps3.xml><?xml version="1.0" encoding="utf-8"?>
<ds:datastoreItem xmlns:ds="http://schemas.openxmlformats.org/officeDocument/2006/customXml" ds:itemID="{4A7D29DA-F62E-4A8E-AB73-F77012D7BB8B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1313</Words>
  <Application>Microsoft Office PowerPoint</Application>
  <PresentationFormat>Panoramiczny</PresentationFormat>
  <Paragraphs>141</Paragraphs>
  <Slides>17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Garamond</vt:lpstr>
      <vt:lpstr>Gill Sans MT</vt:lpstr>
      <vt:lpstr>Roboto</vt:lpstr>
      <vt:lpstr>Source Sans Pro</vt:lpstr>
      <vt:lpstr>Times New Roman</vt:lpstr>
      <vt:lpstr>Verdana</vt:lpstr>
      <vt:lpstr>Wingdings</vt:lpstr>
      <vt:lpstr>SavonVTI</vt:lpstr>
      <vt:lpstr>Asystentki/asystenci międzykulturowi pomiędzy rodziną dziecka  z doświadczeniem migracji  a polską szkołą   </vt:lpstr>
      <vt:lpstr>Koalicja na rzecz wzmacniania roli asystentek i asystentów międzykulturowych oraz romskich</vt:lpstr>
      <vt:lpstr>Trójkąt komunikacyjny</vt:lpstr>
      <vt:lpstr>Psychospołeczne konsekwencje doświadczenia migracyjnego</vt:lpstr>
      <vt:lpstr>Specjalne potrzeby uczniów migrujących</vt:lpstr>
      <vt:lpstr>Kim jestem? Młodzież jako podmiot przymusowej migracji</vt:lpstr>
      <vt:lpstr>Rodzice migranci</vt:lpstr>
      <vt:lpstr>Polski system edukacji jest dobrze przystosowany  do edukacji uczniów z doświadczeniem migracji</vt:lpstr>
      <vt:lpstr>Pomoc nauczyciela i asystent/ka międzykulturowa</vt:lpstr>
      <vt:lpstr>Asystentka/asystent międzykulturowy</vt:lpstr>
      <vt:lpstr>Kim są asystentki i asystenci międzykulturowi </vt:lpstr>
      <vt:lpstr>Prezentacja programu PowerPoint</vt:lpstr>
      <vt:lpstr>Korzyści związane z zatrudnianiem w szkołach asystentek i asystentów międzykulturowych</vt:lpstr>
      <vt:lpstr>Obecność asystentek i asystentów w szkole  jest jednym z najskuteczniejszych rozwiązań wspierających zarówno same dzieci  i ich rodziny, jak i kadrę szkoły  oraz całe społeczności. </vt:lpstr>
      <vt:lpstr>Wyzwania, trudności i potrzeby związane  z zatrudnianiem w szkołach asystentek  i asystentów międzykulturowych</vt:lpstr>
      <vt:lpstr>Rekomendacje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Asystentki/asystenci międzykulturowi pomiędzy rodziną dziecka  z doświadczeniem migracji  a polską szkołą   </dc:title>
  <dc:creator>Dorota Jaworska</dc:creator>
  <cp:lastModifiedBy>Dorota Jaworska</cp:lastModifiedBy>
  <cp:revision>9</cp:revision>
  <dcterms:created xsi:type="dcterms:W3CDTF">2021-01-08T18:19:35Z</dcterms:created>
  <dcterms:modified xsi:type="dcterms:W3CDTF">2021-01-08T19:04:58Z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0x0101007760741B72655A4AA1E6234B09BD6465</vt:lpwstr>
  </property>
</Properties>
</file>