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theme/theme1.xml" ContentType="application/vnd.openxmlformats-officedocument.them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style3.xml" ContentType="application/vnd.ms-office.chartstyle+xml"/>
  <Override PartName="/ppt/charts/style6.xml" ContentType="application/vnd.ms-office.chartstyle+xml"/>
  <Override PartName="/ppt/diagrams/layout1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4" r:id="rId21"/>
    <p:sldId id="273" r:id="rId22"/>
    <p:sldId id="276" r:id="rId23"/>
    <p:sldId id="277" r:id="rId24"/>
    <p:sldId id="278" r:id="rId25"/>
    <p:sldId id="279" r:id="rId26"/>
    <p:sldId id="284" r:id="rId27"/>
    <p:sldId id="285" r:id="rId28"/>
    <p:sldId id="282" r:id="rId29"/>
    <p:sldId id="281" r:id="rId30"/>
    <p:sldId id="286" r:id="rId31"/>
    <p:sldId id="283" r:id="rId3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\Documents\aps\konferencje\2020%20EARNAPE\opracowanie%20ankie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408212560386479E-2"/>
          <c:y val="0.19718842313457399"/>
          <c:w val="0.84842995169082125"/>
          <c:h val="0.74791042327519364"/>
        </c:manualLayout>
      </c:layout>
      <c:pie3DChart>
        <c:varyColors val="1"/>
        <c:ser>
          <c:idx val="0"/>
          <c:order val="0"/>
          <c:tx>
            <c:strRef>
              <c:f>wykształcenie!$AF$37</c:f>
              <c:strCache>
                <c:ptCount val="1"/>
                <c:pt idx="0">
                  <c:v>Wykształcenie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60C-4995-9F01-67594579FF24}"/>
              </c:ext>
            </c:extLst>
          </c:dPt>
          <c:dPt>
            <c:idx val="1"/>
            <c:bubble3D val="0"/>
            <c:spPr>
              <a:solidFill>
                <a:schemeClr val="accent2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60C-4995-9F01-67594579FF24}"/>
              </c:ext>
            </c:extLst>
          </c:dPt>
          <c:dPt>
            <c:idx val="2"/>
            <c:bubble3D val="0"/>
            <c:spPr>
              <a:solidFill>
                <a:schemeClr val="accent3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60C-4995-9F01-67594579FF24}"/>
              </c:ext>
            </c:extLst>
          </c:dPt>
          <c:dPt>
            <c:idx val="3"/>
            <c:bubble3D val="0"/>
            <c:spPr>
              <a:solidFill>
                <a:schemeClr val="accent4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60C-4995-9F01-67594579FF24}"/>
              </c:ext>
            </c:extLst>
          </c:dPt>
          <c:dPt>
            <c:idx val="4"/>
            <c:bubble3D val="0"/>
            <c:spPr>
              <a:solidFill>
                <a:schemeClr val="accent5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60C-4995-9F01-67594579FF24}"/>
              </c:ext>
            </c:extLst>
          </c:dPt>
          <c:dPt>
            <c:idx val="5"/>
            <c:bubble3D val="0"/>
            <c:spPr>
              <a:solidFill>
                <a:schemeClr val="accent6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60C-4995-9F01-67594579FF24}"/>
              </c:ext>
            </c:extLst>
          </c:dPt>
          <c:dPt>
            <c:idx val="6"/>
            <c:bubble3D val="0"/>
            <c:spPr>
              <a:solidFill>
                <a:schemeClr val="accent1">
                  <a:tint val="7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60C-4995-9F01-67594579FF24}"/>
              </c:ext>
            </c:extLst>
          </c:dPt>
          <c:dPt>
            <c:idx val="7"/>
            <c:bubble3D val="0"/>
            <c:spPr>
              <a:solidFill>
                <a:schemeClr val="accent2">
                  <a:tint val="7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60C-4995-9F01-67594579FF24}"/>
              </c:ext>
            </c:extLst>
          </c:dPt>
          <c:dLbls>
            <c:dLbl>
              <c:idx val="2"/>
              <c:layout>
                <c:manualLayout>
                  <c:x val="-1.932367149758454E-2"/>
                  <c:y val="-4.399966984962863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0C-4995-9F01-67594579FF24}"/>
                </c:ext>
              </c:extLst>
            </c:dLbl>
            <c:dLbl>
              <c:idx val="4"/>
              <c:layout>
                <c:manualLayout>
                  <c:x val="-4.4500953591862694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60C-4995-9F01-67594579FF24}"/>
                </c:ext>
              </c:extLst>
            </c:dLbl>
            <c:dLbl>
              <c:idx val="5"/>
              <c:layout>
                <c:manualLayout>
                  <c:x val="-1.0595465140919707E-2"/>
                  <c:y val="-0.1068947087119187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60C-4995-9F01-67594579FF24}"/>
                </c:ext>
              </c:extLst>
            </c:dLbl>
            <c:dLbl>
              <c:idx val="7"/>
              <c:layout>
                <c:manualLayout>
                  <c:x val="0.1123119304937486"/>
                  <c:y val="-7.126313914127933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60C-4995-9F01-67594579FF24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wykształcenie!$A$38:$A$45</c:f>
              <c:strCache>
                <c:ptCount val="8"/>
                <c:pt idx="0">
                  <c:v>studia nauczycielskie, kolegium nauczycielskie</c:v>
                </c:pt>
                <c:pt idx="1">
                  <c:v>studia pierwszego stopnia licencjackie</c:v>
                </c:pt>
                <c:pt idx="2">
                  <c:v>studia drugiego stopnia magisterskie</c:v>
                </c:pt>
                <c:pt idx="3">
                  <c:v>pięcioletnie studia magisterskie</c:v>
                </c:pt>
                <c:pt idx="4">
                  <c:v>kurs kwalifikacyjny</c:v>
                </c:pt>
                <c:pt idx="5">
                  <c:v>studia podyplomowe</c:v>
                </c:pt>
                <c:pt idx="6">
                  <c:v>inne</c:v>
                </c:pt>
                <c:pt idx="7">
                  <c:v>brak danych</c:v>
                </c:pt>
              </c:strCache>
            </c:strRef>
          </c:cat>
          <c:val>
            <c:numRef>
              <c:f>wykształcenie!$AF$38:$AF$45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10</c:v>
                </c:pt>
                <c:pt idx="3">
                  <c:v>7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60C-4995-9F01-67594579F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1800" b="1" i="0" baseline="0">
                <a:solidFill>
                  <a:schemeClr val="tx1"/>
                </a:solidFill>
                <a:effectLst/>
              </a:rPr>
              <a:t>Przykłady współpracy z nauczycielami ze szkoły respondenta</a:t>
            </a:r>
            <a:endParaRPr lang="pl-PL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'ze swojej szkoły'!$AL$37:$AL$46</c:f>
              <c:strCache>
                <c:ptCount val="10"/>
                <c:pt idx="0">
                  <c:v>dzielenie się swoją wiedzą</c:v>
                </c:pt>
                <c:pt idx="1">
                  <c:v>wymiana doświadczeń</c:v>
                </c:pt>
                <c:pt idx="2">
                  <c:v>organizacja imprez szkolnych</c:v>
                </c:pt>
                <c:pt idx="3">
                  <c:v>metody nauczania</c:v>
                </c:pt>
                <c:pt idx="4">
                  <c:v>wspólne rozwiązywanie problemów</c:v>
                </c:pt>
                <c:pt idx="5">
                  <c:v>wspólne lekcje</c:v>
                </c:pt>
                <c:pt idx="6">
                  <c:v>więzi międzyprzedmiotowe</c:v>
                </c:pt>
                <c:pt idx="7">
                  <c:v>praca w zespołach</c:v>
                </c:pt>
                <c:pt idx="8">
                  <c:v>inne</c:v>
                </c:pt>
                <c:pt idx="9">
                  <c:v>brak danych</c:v>
                </c:pt>
              </c:strCache>
            </c:strRef>
          </c:cat>
          <c:val>
            <c:numRef>
              <c:f>'ze swojej szkoły'!$AM$37:$AM$46</c:f>
              <c:numCache>
                <c:formatCode>General</c:formatCode>
                <c:ptCount val="10"/>
                <c:pt idx="0">
                  <c:v>10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6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84-4BFA-8D2C-B094213695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28300008"/>
        <c:axId val="828299352"/>
      </c:barChart>
      <c:catAx>
        <c:axId val="8283000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28299352"/>
        <c:crosses val="autoZero"/>
        <c:auto val="1"/>
        <c:lblAlgn val="ctr"/>
        <c:lblOffset val="100"/>
        <c:noMultiLvlLbl val="0"/>
      </c:catAx>
      <c:valAx>
        <c:axId val="8282993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28300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000" b="1">
                <a:solidFill>
                  <a:schemeClr val="tx1"/>
                </a:solidFill>
              </a:rPr>
              <a:t>Zakres współpracy z rodzicami uczniów</a:t>
            </a:r>
            <a:endParaRPr lang="en-US" sz="2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'z rodzicami'!$B$52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'z rodzicami'!$A$53:$A$64</c:f>
              <c:strCache>
                <c:ptCount val="12"/>
                <c:pt idx="0">
                  <c:v>organizacja imprez/wycieczki</c:v>
                </c:pt>
                <c:pt idx="1">
                  <c:v>osiągnięcia uczniów</c:v>
                </c:pt>
                <c:pt idx="2">
                  <c:v>praca z dzieckiem</c:v>
                </c:pt>
                <c:pt idx="3">
                  <c:v>poradnictwo</c:v>
                </c:pt>
                <c:pt idx="4">
                  <c:v>wymiana informacji o uczniu</c:v>
                </c:pt>
                <c:pt idx="5">
                  <c:v>spotkania indywidualne</c:v>
                </c:pt>
                <c:pt idx="6">
                  <c:v>spotkania grupowe</c:v>
                </c:pt>
                <c:pt idx="7">
                  <c:v>lekcje otwarte</c:v>
                </c:pt>
                <c:pt idx="8">
                  <c:v>zajęcia integracyjne</c:v>
                </c:pt>
                <c:pt idx="9">
                  <c:v>wzajemne wsparcie</c:v>
                </c:pt>
                <c:pt idx="10">
                  <c:v>inne</c:v>
                </c:pt>
                <c:pt idx="11">
                  <c:v>brak danych</c:v>
                </c:pt>
              </c:strCache>
            </c:strRef>
          </c:cat>
          <c:val>
            <c:numRef>
              <c:f>'z rodzicami'!$B$53:$B$64</c:f>
              <c:numCache>
                <c:formatCode>General</c:formatCode>
                <c:ptCount val="12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7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01-4227-B8C7-F75566E17C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05838456"/>
        <c:axId val="805837800"/>
      </c:barChart>
      <c:catAx>
        <c:axId val="8058384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05837800"/>
        <c:crosses val="autoZero"/>
        <c:auto val="1"/>
        <c:lblAlgn val="ctr"/>
        <c:lblOffset val="100"/>
        <c:noMultiLvlLbl val="0"/>
      </c:catAx>
      <c:valAx>
        <c:axId val="805837800"/>
        <c:scaling>
          <c:orientation val="minMax"/>
          <c:max val="8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05838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000" b="1" dirty="0">
                <a:solidFill>
                  <a:schemeClr val="tx1"/>
                </a:solidFill>
              </a:rPr>
              <a:t>Zakres współpracy z innymi nauczycielami z polskich szkół na Litwie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'z innej szkoły'!$A$47:$A$52</c:f>
              <c:strCache>
                <c:ptCount val="6"/>
                <c:pt idx="0">
                  <c:v>współne projekty/konkursy</c:v>
                </c:pt>
                <c:pt idx="1">
                  <c:v>wymiana doświadczeń</c:v>
                </c:pt>
                <c:pt idx="2">
                  <c:v>wymiana informacji</c:v>
                </c:pt>
                <c:pt idx="3">
                  <c:v>imprezy/spotkania integracyjne</c:v>
                </c:pt>
                <c:pt idx="4">
                  <c:v>inne</c:v>
                </c:pt>
                <c:pt idx="5">
                  <c:v>brak danych</c:v>
                </c:pt>
              </c:strCache>
            </c:strRef>
          </c:cat>
          <c:val>
            <c:numRef>
              <c:f>'z innej szkoły'!$B$47:$B$52</c:f>
              <c:numCache>
                <c:formatCode>General</c:formatCode>
                <c:ptCount val="6"/>
                <c:pt idx="0">
                  <c:v>10</c:v>
                </c:pt>
                <c:pt idx="1">
                  <c:v>7</c:v>
                </c:pt>
                <c:pt idx="2">
                  <c:v>7</c:v>
                </c:pt>
                <c:pt idx="3">
                  <c:v>3</c:v>
                </c:pt>
                <c:pt idx="4">
                  <c:v>8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98-47E5-8495-DA74D6F9F4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10468264"/>
        <c:axId val="592657320"/>
      </c:barChart>
      <c:catAx>
        <c:axId val="710468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92657320"/>
        <c:crosses val="autoZero"/>
        <c:auto val="1"/>
        <c:lblAlgn val="ctr"/>
        <c:lblOffset val="100"/>
        <c:noMultiLvlLbl val="0"/>
      </c:catAx>
      <c:valAx>
        <c:axId val="59265732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710468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800" b="1"/>
              <a:t>Zakres współpracy z instytucjami z Litwy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'instytucje z Litwy'!$Z$57:$Z$65</c:f>
              <c:strCache>
                <c:ptCount val="9"/>
                <c:pt idx="0">
                  <c:v>imprezy/koncerty</c:v>
                </c:pt>
                <c:pt idx="1">
                  <c:v>sprawy edukacji</c:v>
                </c:pt>
                <c:pt idx="2">
                  <c:v>dzieci o specjalnych potrzebach edukacyjnych</c:v>
                </c:pt>
                <c:pt idx="3">
                  <c:v>projekty</c:v>
                </c:pt>
                <c:pt idx="4">
                  <c:v>szkolenia, konferencje</c:v>
                </c:pt>
                <c:pt idx="5">
                  <c:v>podręczniki</c:v>
                </c:pt>
                <c:pt idx="6">
                  <c:v>konkursy</c:v>
                </c:pt>
                <c:pt idx="7">
                  <c:v>inne</c:v>
                </c:pt>
                <c:pt idx="8">
                  <c:v>brak informacji</c:v>
                </c:pt>
              </c:strCache>
            </c:strRef>
          </c:cat>
          <c:val>
            <c:numRef>
              <c:f>'instytucje z Litwy'!$AA$57:$AA$65</c:f>
              <c:numCache>
                <c:formatCode>General</c:formatCode>
                <c:ptCount val="9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F7-49D7-9767-8A76149252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6738208"/>
        <c:axId val="466739192"/>
      </c:barChart>
      <c:catAx>
        <c:axId val="466738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6739192"/>
        <c:crosses val="autoZero"/>
        <c:auto val="1"/>
        <c:lblAlgn val="ctr"/>
        <c:lblOffset val="100"/>
        <c:noMultiLvlLbl val="0"/>
      </c:catAx>
      <c:valAx>
        <c:axId val="46673919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66738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000" b="1" dirty="0">
                <a:solidFill>
                  <a:schemeClr val="tx1"/>
                </a:solidFill>
              </a:rPr>
              <a:t>Zakres współpracy z nauczycielami z Polski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'szkoły z Polski'!$J$16:$J$20</c:f>
              <c:strCache>
                <c:ptCount val="5"/>
                <c:pt idx="0">
                  <c:v>projekty</c:v>
                </c:pt>
                <c:pt idx="1">
                  <c:v>wymiana informacji</c:v>
                </c:pt>
                <c:pt idx="2">
                  <c:v>wyjazdy</c:v>
                </c:pt>
                <c:pt idx="3">
                  <c:v>konsultacje</c:v>
                </c:pt>
                <c:pt idx="4">
                  <c:v>inne</c:v>
                </c:pt>
              </c:strCache>
            </c:strRef>
          </c:cat>
          <c:val>
            <c:numRef>
              <c:f>'szkoły z Polski'!$K$16:$K$20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C-4597-8C42-5DA5D3F82F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6595120"/>
        <c:axId val="386590528"/>
      </c:barChart>
      <c:catAx>
        <c:axId val="386595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6590528"/>
        <c:crosses val="autoZero"/>
        <c:auto val="1"/>
        <c:lblAlgn val="ctr"/>
        <c:lblOffset val="100"/>
        <c:noMultiLvlLbl val="0"/>
      </c:catAx>
      <c:valAx>
        <c:axId val="386590528"/>
        <c:scaling>
          <c:orientation val="minMax"/>
          <c:max val="6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8659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sz="2000" b="1">
                <a:solidFill>
                  <a:schemeClr val="tx1"/>
                </a:solidFill>
              </a:rPr>
              <a:t>Działania na rzecz społeczności lokalnej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49345717890556096"/>
          <c:y val="0.14844731846153369"/>
          <c:w val="0.47445969209174871"/>
          <c:h val="0.8227092772734827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'społeczność lokalna'!$B$47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'społeczność lokalna'!$A$48:$A$53</c:f>
              <c:strCache>
                <c:ptCount val="6"/>
                <c:pt idx="0">
                  <c:v>dzielę się swoim doświadczeniem z innymi, np. piszę artykuł, prowadzę blog itp.</c:v>
                </c:pt>
                <c:pt idx="1">
                  <c:v>angażuję się w zbiórki, np. rzeczy, funduszy itp.</c:v>
                </c:pt>
                <c:pt idx="2">
                  <c:v>działam na rzecz integracji środowiska lokalnego</c:v>
                </c:pt>
                <c:pt idx="3">
                  <c:v>organizuję np. spotkania kulturalne</c:v>
                </c:pt>
                <c:pt idx="4">
                  <c:v>jestem wolontariuszem</c:v>
                </c:pt>
                <c:pt idx="5">
                  <c:v>inne</c:v>
                </c:pt>
              </c:strCache>
            </c:strRef>
          </c:cat>
          <c:val>
            <c:numRef>
              <c:f>'społeczność lokalna'!$B$48:$B$53</c:f>
              <c:numCache>
                <c:formatCode>General</c:formatCode>
                <c:ptCount val="6"/>
                <c:pt idx="0">
                  <c:v>15</c:v>
                </c:pt>
                <c:pt idx="1">
                  <c:v>8</c:v>
                </c:pt>
                <c:pt idx="2">
                  <c:v>7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32-445E-B13E-38F1460C0D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80664488"/>
        <c:axId val="280666456"/>
      </c:barChart>
      <c:catAx>
        <c:axId val="2806644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0666456"/>
        <c:crosses val="autoZero"/>
        <c:auto val="1"/>
        <c:lblAlgn val="ctr"/>
        <c:lblOffset val="100"/>
        <c:noMultiLvlLbl val="0"/>
      </c:catAx>
      <c:valAx>
        <c:axId val="280666456"/>
        <c:scaling>
          <c:orientation val="minMax"/>
          <c:max val="15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0664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AE965C-5EB4-4403-9637-6AB9544C5B4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6ED3D3E-AEAA-41D1-9F92-ADD3C7DE7361}">
      <dgm:prSet/>
      <dgm:spPr/>
      <dgm:t>
        <a:bodyPr/>
        <a:lstStyle/>
        <a:p>
          <a:r>
            <a:rPr lang="pl-PL" dirty="0"/>
            <a:t>30 respondentów </a:t>
          </a:r>
          <a:br>
            <a:rPr lang="pl-PL" dirty="0"/>
          </a:br>
          <a:r>
            <a:rPr lang="pl-PL" dirty="0"/>
            <a:t>(28 kobiet i 2 mężczyzn), </a:t>
          </a:r>
        </a:p>
      </dgm:t>
    </dgm:pt>
    <dgm:pt modelId="{F1B6589F-D9E0-4411-B5EC-AAA7125A9281}" type="parTrans" cxnId="{46A2A4ED-95B6-45C3-A5F8-95C0513978F7}">
      <dgm:prSet/>
      <dgm:spPr/>
      <dgm:t>
        <a:bodyPr/>
        <a:lstStyle/>
        <a:p>
          <a:endParaRPr lang="en-US"/>
        </a:p>
      </dgm:t>
    </dgm:pt>
    <dgm:pt modelId="{6E4288B8-96E7-44B1-A363-E2F14423D945}" type="sibTrans" cxnId="{46A2A4ED-95B6-45C3-A5F8-95C0513978F7}">
      <dgm:prSet/>
      <dgm:spPr/>
      <dgm:t>
        <a:bodyPr/>
        <a:lstStyle/>
        <a:p>
          <a:endParaRPr lang="en-US"/>
        </a:p>
      </dgm:t>
    </dgm:pt>
    <dgm:pt modelId="{6A4C9E88-6CD9-44C6-94D3-EB70E4C4AD2B}">
      <dgm:prSet/>
      <dgm:spPr/>
      <dgm:t>
        <a:bodyPr/>
        <a:lstStyle/>
        <a:p>
          <a:r>
            <a:rPr lang="pl-PL" dirty="0"/>
            <a:t>wiek pomiędzy 33 a 70 lat (</a:t>
          </a:r>
          <a:r>
            <a:rPr lang="pl-PL" i="1" dirty="0"/>
            <a:t>M </a:t>
          </a:r>
          <a:r>
            <a:rPr lang="pl-PL" dirty="0"/>
            <a:t>= 47,37; </a:t>
          </a:r>
          <a:r>
            <a:rPr lang="pl-PL" i="1" dirty="0"/>
            <a:t>SD </a:t>
          </a:r>
          <a:r>
            <a:rPr lang="pl-PL" dirty="0"/>
            <a:t>= 9,219), </a:t>
          </a:r>
        </a:p>
      </dgm:t>
    </dgm:pt>
    <dgm:pt modelId="{9E673DDC-B61F-4727-8B36-004774149B8E}" type="parTrans" cxnId="{8F6EFA5C-F2C1-440B-BA63-A3384DB33793}">
      <dgm:prSet/>
      <dgm:spPr/>
      <dgm:t>
        <a:bodyPr/>
        <a:lstStyle/>
        <a:p>
          <a:endParaRPr lang="en-US"/>
        </a:p>
      </dgm:t>
    </dgm:pt>
    <dgm:pt modelId="{07B441A9-1B50-4461-AAE0-2CC1F631F2AF}" type="sibTrans" cxnId="{8F6EFA5C-F2C1-440B-BA63-A3384DB33793}">
      <dgm:prSet/>
      <dgm:spPr/>
      <dgm:t>
        <a:bodyPr/>
        <a:lstStyle/>
        <a:p>
          <a:endParaRPr lang="en-US"/>
        </a:p>
      </dgm:t>
    </dgm:pt>
    <dgm:pt modelId="{B664E80E-BAC6-4F21-88C4-55DD3F8490C7}">
      <dgm:prSet/>
      <dgm:spPr/>
      <dgm:t>
        <a:bodyPr/>
        <a:lstStyle/>
        <a:p>
          <a:r>
            <a:rPr lang="pl-PL" dirty="0"/>
            <a:t>stażem pracy od 3 do 47 lat (</a:t>
          </a:r>
          <a:r>
            <a:rPr lang="pl-PL" i="1" dirty="0"/>
            <a:t>M </a:t>
          </a:r>
          <a:r>
            <a:rPr lang="pl-PL" dirty="0"/>
            <a:t>= 22,55; </a:t>
          </a:r>
          <a:r>
            <a:rPr lang="pl-PL" i="1" dirty="0"/>
            <a:t>SD </a:t>
          </a:r>
          <a:r>
            <a:rPr lang="pl-PL" dirty="0"/>
            <a:t>= 9,909)</a:t>
          </a:r>
        </a:p>
      </dgm:t>
    </dgm:pt>
    <dgm:pt modelId="{2A1DAC5A-3063-4C7F-A952-47B6274B08FE}" type="parTrans" cxnId="{3600096C-41B6-4560-A120-5D7138BBC74F}">
      <dgm:prSet/>
      <dgm:spPr/>
      <dgm:t>
        <a:bodyPr/>
        <a:lstStyle/>
        <a:p>
          <a:endParaRPr lang="en-US"/>
        </a:p>
      </dgm:t>
    </dgm:pt>
    <dgm:pt modelId="{A667BAA4-3E41-4AE9-9573-F2D385C7C0AB}" type="sibTrans" cxnId="{3600096C-41B6-4560-A120-5D7138BBC74F}">
      <dgm:prSet/>
      <dgm:spPr/>
      <dgm:t>
        <a:bodyPr/>
        <a:lstStyle/>
        <a:p>
          <a:endParaRPr lang="en-US"/>
        </a:p>
      </dgm:t>
    </dgm:pt>
    <dgm:pt modelId="{AB89A5CD-B726-4AC7-8B33-DA0D1A67F693}" type="pres">
      <dgm:prSet presAssocID="{A5AE965C-5EB4-4403-9637-6AB9544C5B42}" presName="outerComposite" presStyleCnt="0">
        <dgm:presLayoutVars>
          <dgm:chMax val="5"/>
          <dgm:dir/>
          <dgm:resizeHandles val="exact"/>
        </dgm:presLayoutVars>
      </dgm:prSet>
      <dgm:spPr/>
    </dgm:pt>
    <dgm:pt modelId="{27046ED0-E517-4B67-B53B-4BAC128B6ABC}" type="pres">
      <dgm:prSet presAssocID="{A5AE965C-5EB4-4403-9637-6AB9544C5B42}" presName="dummyMaxCanvas" presStyleCnt="0">
        <dgm:presLayoutVars/>
      </dgm:prSet>
      <dgm:spPr/>
    </dgm:pt>
    <dgm:pt modelId="{FEA86954-B2D4-4150-8EB1-B9E01D05BDDF}" type="pres">
      <dgm:prSet presAssocID="{A5AE965C-5EB4-4403-9637-6AB9544C5B42}" presName="ThreeNodes_1" presStyleLbl="node1" presStyleIdx="0" presStyleCnt="3">
        <dgm:presLayoutVars>
          <dgm:bulletEnabled val="1"/>
        </dgm:presLayoutVars>
      </dgm:prSet>
      <dgm:spPr/>
    </dgm:pt>
    <dgm:pt modelId="{602A34A0-407F-4D80-A3D5-2ED1AD7EC396}" type="pres">
      <dgm:prSet presAssocID="{A5AE965C-5EB4-4403-9637-6AB9544C5B42}" presName="ThreeNodes_2" presStyleLbl="node1" presStyleIdx="1" presStyleCnt="3">
        <dgm:presLayoutVars>
          <dgm:bulletEnabled val="1"/>
        </dgm:presLayoutVars>
      </dgm:prSet>
      <dgm:spPr/>
    </dgm:pt>
    <dgm:pt modelId="{8729C328-AFFB-4D1A-9A8D-782B3D344E77}" type="pres">
      <dgm:prSet presAssocID="{A5AE965C-5EB4-4403-9637-6AB9544C5B42}" presName="ThreeNodes_3" presStyleLbl="node1" presStyleIdx="2" presStyleCnt="3">
        <dgm:presLayoutVars>
          <dgm:bulletEnabled val="1"/>
        </dgm:presLayoutVars>
      </dgm:prSet>
      <dgm:spPr/>
    </dgm:pt>
    <dgm:pt modelId="{168C7DAA-EEFA-4D85-AED7-F6BAA6904646}" type="pres">
      <dgm:prSet presAssocID="{A5AE965C-5EB4-4403-9637-6AB9544C5B42}" presName="ThreeConn_1-2" presStyleLbl="fgAccFollowNode1" presStyleIdx="0" presStyleCnt="2">
        <dgm:presLayoutVars>
          <dgm:bulletEnabled val="1"/>
        </dgm:presLayoutVars>
      </dgm:prSet>
      <dgm:spPr/>
    </dgm:pt>
    <dgm:pt modelId="{C5C99B7B-9EBC-4691-933B-7346450DB4BD}" type="pres">
      <dgm:prSet presAssocID="{A5AE965C-5EB4-4403-9637-6AB9544C5B42}" presName="ThreeConn_2-3" presStyleLbl="fgAccFollowNode1" presStyleIdx="1" presStyleCnt="2">
        <dgm:presLayoutVars>
          <dgm:bulletEnabled val="1"/>
        </dgm:presLayoutVars>
      </dgm:prSet>
      <dgm:spPr/>
    </dgm:pt>
    <dgm:pt modelId="{30B954E3-4813-4D69-A02B-EB695DCBE549}" type="pres">
      <dgm:prSet presAssocID="{A5AE965C-5EB4-4403-9637-6AB9544C5B42}" presName="ThreeNodes_1_text" presStyleLbl="node1" presStyleIdx="2" presStyleCnt="3">
        <dgm:presLayoutVars>
          <dgm:bulletEnabled val="1"/>
        </dgm:presLayoutVars>
      </dgm:prSet>
      <dgm:spPr/>
    </dgm:pt>
    <dgm:pt modelId="{18485D83-17D4-40EE-9901-ABFF529A7661}" type="pres">
      <dgm:prSet presAssocID="{A5AE965C-5EB4-4403-9637-6AB9544C5B42}" presName="ThreeNodes_2_text" presStyleLbl="node1" presStyleIdx="2" presStyleCnt="3">
        <dgm:presLayoutVars>
          <dgm:bulletEnabled val="1"/>
        </dgm:presLayoutVars>
      </dgm:prSet>
      <dgm:spPr/>
    </dgm:pt>
    <dgm:pt modelId="{A600D13D-63D9-4F8D-A5EC-1E9A4311808A}" type="pres">
      <dgm:prSet presAssocID="{A5AE965C-5EB4-4403-9637-6AB9544C5B42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40354C28-7FAE-4E4B-AF31-C6D1D60D5563}" type="presOf" srcId="{6E4288B8-96E7-44B1-A363-E2F14423D945}" destId="{168C7DAA-EEFA-4D85-AED7-F6BAA6904646}" srcOrd="0" destOrd="0" presId="urn:microsoft.com/office/officeart/2005/8/layout/vProcess5"/>
    <dgm:cxn modelId="{8F6EFA5C-F2C1-440B-BA63-A3384DB33793}" srcId="{A5AE965C-5EB4-4403-9637-6AB9544C5B42}" destId="{6A4C9E88-6CD9-44C6-94D3-EB70E4C4AD2B}" srcOrd="1" destOrd="0" parTransId="{9E673DDC-B61F-4727-8B36-004774149B8E}" sibTransId="{07B441A9-1B50-4461-AAE0-2CC1F631F2AF}"/>
    <dgm:cxn modelId="{29D73D62-75D1-421B-810C-7D623783B16B}" type="presOf" srcId="{A6ED3D3E-AEAA-41D1-9F92-ADD3C7DE7361}" destId="{FEA86954-B2D4-4150-8EB1-B9E01D05BDDF}" srcOrd="0" destOrd="0" presId="urn:microsoft.com/office/officeart/2005/8/layout/vProcess5"/>
    <dgm:cxn modelId="{32F0DA67-F098-4318-BD3E-C1DB0AF58CF2}" type="presOf" srcId="{B664E80E-BAC6-4F21-88C4-55DD3F8490C7}" destId="{A600D13D-63D9-4F8D-A5EC-1E9A4311808A}" srcOrd="1" destOrd="0" presId="urn:microsoft.com/office/officeart/2005/8/layout/vProcess5"/>
    <dgm:cxn modelId="{3600096C-41B6-4560-A120-5D7138BBC74F}" srcId="{A5AE965C-5EB4-4403-9637-6AB9544C5B42}" destId="{B664E80E-BAC6-4F21-88C4-55DD3F8490C7}" srcOrd="2" destOrd="0" parTransId="{2A1DAC5A-3063-4C7F-A952-47B6274B08FE}" sibTransId="{A667BAA4-3E41-4AE9-9573-F2D385C7C0AB}"/>
    <dgm:cxn modelId="{C4009C72-FDDF-4855-98A9-0667F7B831F1}" type="presOf" srcId="{6A4C9E88-6CD9-44C6-94D3-EB70E4C4AD2B}" destId="{18485D83-17D4-40EE-9901-ABFF529A7661}" srcOrd="1" destOrd="0" presId="urn:microsoft.com/office/officeart/2005/8/layout/vProcess5"/>
    <dgm:cxn modelId="{C222908C-D52D-4565-BD0E-45F9C811839D}" type="presOf" srcId="{6A4C9E88-6CD9-44C6-94D3-EB70E4C4AD2B}" destId="{602A34A0-407F-4D80-A3D5-2ED1AD7EC396}" srcOrd="0" destOrd="0" presId="urn:microsoft.com/office/officeart/2005/8/layout/vProcess5"/>
    <dgm:cxn modelId="{A10359CC-271D-4F0F-AA9B-C8733E0F23F1}" type="presOf" srcId="{A5AE965C-5EB4-4403-9637-6AB9544C5B42}" destId="{AB89A5CD-B726-4AC7-8B33-DA0D1A67F693}" srcOrd="0" destOrd="0" presId="urn:microsoft.com/office/officeart/2005/8/layout/vProcess5"/>
    <dgm:cxn modelId="{8260D0E6-DD7F-41D3-9F2D-F1A7C54810C9}" type="presOf" srcId="{A6ED3D3E-AEAA-41D1-9F92-ADD3C7DE7361}" destId="{30B954E3-4813-4D69-A02B-EB695DCBE549}" srcOrd="1" destOrd="0" presId="urn:microsoft.com/office/officeart/2005/8/layout/vProcess5"/>
    <dgm:cxn modelId="{46A2A4ED-95B6-45C3-A5F8-95C0513978F7}" srcId="{A5AE965C-5EB4-4403-9637-6AB9544C5B42}" destId="{A6ED3D3E-AEAA-41D1-9F92-ADD3C7DE7361}" srcOrd="0" destOrd="0" parTransId="{F1B6589F-D9E0-4411-B5EC-AAA7125A9281}" sibTransId="{6E4288B8-96E7-44B1-A363-E2F14423D945}"/>
    <dgm:cxn modelId="{0ED1BCF1-A935-46F0-96D8-61629E722F8D}" type="presOf" srcId="{07B441A9-1B50-4461-AAE0-2CC1F631F2AF}" destId="{C5C99B7B-9EBC-4691-933B-7346450DB4BD}" srcOrd="0" destOrd="0" presId="urn:microsoft.com/office/officeart/2005/8/layout/vProcess5"/>
    <dgm:cxn modelId="{10DCB0FF-508B-4452-A1C2-F5CF69CEFCEA}" type="presOf" srcId="{B664E80E-BAC6-4F21-88C4-55DD3F8490C7}" destId="{8729C328-AFFB-4D1A-9A8D-782B3D344E77}" srcOrd="0" destOrd="0" presId="urn:microsoft.com/office/officeart/2005/8/layout/vProcess5"/>
    <dgm:cxn modelId="{0A263388-0C7A-4E06-B61F-6383EBBD2EF6}" type="presParOf" srcId="{AB89A5CD-B726-4AC7-8B33-DA0D1A67F693}" destId="{27046ED0-E517-4B67-B53B-4BAC128B6ABC}" srcOrd="0" destOrd="0" presId="urn:microsoft.com/office/officeart/2005/8/layout/vProcess5"/>
    <dgm:cxn modelId="{FB83CF6F-2D64-48A9-8619-76BA8EDE0CD7}" type="presParOf" srcId="{AB89A5CD-B726-4AC7-8B33-DA0D1A67F693}" destId="{FEA86954-B2D4-4150-8EB1-B9E01D05BDDF}" srcOrd="1" destOrd="0" presId="urn:microsoft.com/office/officeart/2005/8/layout/vProcess5"/>
    <dgm:cxn modelId="{DEBF136C-F411-4F1A-A02D-B66DA815F512}" type="presParOf" srcId="{AB89A5CD-B726-4AC7-8B33-DA0D1A67F693}" destId="{602A34A0-407F-4D80-A3D5-2ED1AD7EC396}" srcOrd="2" destOrd="0" presId="urn:microsoft.com/office/officeart/2005/8/layout/vProcess5"/>
    <dgm:cxn modelId="{17C75314-7F4D-4D69-B871-89E79857AB3A}" type="presParOf" srcId="{AB89A5CD-B726-4AC7-8B33-DA0D1A67F693}" destId="{8729C328-AFFB-4D1A-9A8D-782B3D344E77}" srcOrd="3" destOrd="0" presId="urn:microsoft.com/office/officeart/2005/8/layout/vProcess5"/>
    <dgm:cxn modelId="{600674B9-565C-404A-B139-75373619F46C}" type="presParOf" srcId="{AB89A5CD-B726-4AC7-8B33-DA0D1A67F693}" destId="{168C7DAA-EEFA-4D85-AED7-F6BAA6904646}" srcOrd="4" destOrd="0" presId="urn:microsoft.com/office/officeart/2005/8/layout/vProcess5"/>
    <dgm:cxn modelId="{31F4FC20-461B-4227-8DE7-B3A216368481}" type="presParOf" srcId="{AB89A5CD-B726-4AC7-8B33-DA0D1A67F693}" destId="{C5C99B7B-9EBC-4691-933B-7346450DB4BD}" srcOrd="5" destOrd="0" presId="urn:microsoft.com/office/officeart/2005/8/layout/vProcess5"/>
    <dgm:cxn modelId="{362AFD8A-D6F9-42E8-8AD3-EEFE68DF365C}" type="presParOf" srcId="{AB89A5CD-B726-4AC7-8B33-DA0D1A67F693}" destId="{30B954E3-4813-4D69-A02B-EB695DCBE549}" srcOrd="6" destOrd="0" presId="urn:microsoft.com/office/officeart/2005/8/layout/vProcess5"/>
    <dgm:cxn modelId="{5085BD0F-E625-4C52-9EA1-826217D2C259}" type="presParOf" srcId="{AB89A5CD-B726-4AC7-8B33-DA0D1A67F693}" destId="{18485D83-17D4-40EE-9901-ABFF529A7661}" srcOrd="7" destOrd="0" presId="urn:microsoft.com/office/officeart/2005/8/layout/vProcess5"/>
    <dgm:cxn modelId="{5A69EF79-2F5D-4D8D-BEF6-CDA042DDFC00}" type="presParOf" srcId="{AB89A5CD-B726-4AC7-8B33-DA0D1A67F693}" destId="{A600D13D-63D9-4F8D-A5EC-1E9A4311808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3ED06A-8903-4223-8CF1-4E17EAC27CBE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C19971-2145-457C-A647-7C6C31D61A74}">
      <dgm:prSet/>
      <dgm:spPr/>
      <dgm:t>
        <a:bodyPr/>
        <a:lstStyle/>
        <a:p>
          <a:r>
            <a:rPr lang="pl-PL" dirty="0"/>
            <a:t>Wilno 17 badanych</a:t>
          </a:r>
        </a:p>
      </dgm:t>
    </dgm:pt>
    <dgm:pt modelId="{51353FC7-705B-4FDD-9060-1BC9F3107508}" type="parTrans" cxnId="{0B524425-FA17-4247-A712-FB9D89CE195F}">
      <dgm:prSet/>
      <dgm:spPr/>
      <dgm:t>
        <a:bodyPr/>
        <a:lstStyle/>
        <a:p>
          <a:endParaRPr lang="en-US"/>
        </a:p>
      </dgm:t>
    </dgm:pt>
    <dgm:pt modelId="{B5128C28-DB21-4791-88B6-25CDD2269D4F}" type="sibTrans" cxnId="{0B524425-FA17-4247-A712-FB9D89CE195F}">
      <dgm:prSet/>
      <dgm:spPr/>
      <dgm:t>
        <a:bodyPr/>
        <a:lstStyle/>
        <a:p>
          <a:endParaRPr lang="en-US"/>
        </a:p>
      </dgm:t>
    </dgm:pt>
    <dgm:pt modelId="{780BFBB6-9E5F-4CF3-AFAC-01774C83EB4E}">
      <dgm:prSet/>
      <dgm:spPr/>
      <dgm:t>
        <a:bodyPr/>
        <a:lstStyle/>
        <a:p>
          <a:r>
            <a:rPr lang="pl-PL" dirty="0"/>
            <a:t>Rejon wileński </a:t>
          </a:r>
          <a:br>
            <a:rPr lang="pl-PL" dirty="0"/>
          </a:br>
          <a:r>
            <a:rPr lang="pl-PL" dirty="0"/>
            <a:t>11 badanych</a:t>
          </a:r>
        </a:p>
      </dgm:t>
    </dgm:pt>
    <dgm:pt modelId="{E62EA6B1-743A-4969-B4A1-24B42E7C810F}" type="parTrans" cxnId="{0616769A-C730-456E-97E2-2C08EF1CFE48}">
      <dgm:prSet/>
      <dgm:spPr/>
      <dgm:t>
        <a:bodyPr/>
        <a:lstStyle/>
        <a:p>
          <a:endParaRPr lang="en-US"/>
        </a:p>
      </dgm:t>
    </dgm:pt>
    <dgm:pt modelId="{CE69CF6A-0045-4B8D-96AA-6CA50DB9A957}" type="sibTrans" cxnId="{0616769A-C730-456E-97E2-2C08EF1CFE48}">
      <dgm:prSet/>
      <dgm:spPr/>
      <dgm:t>
        <a:bodyPr/>
        <a:lstStyle/>
        <a:p>
          <a:endParaRPr lang="en-US"/>
        </a:p>
      </dgm:t>
    </dgm:pt>
    <dgm:pt modelId="{406665FB-3B5B-4139-9867-2F4413DCD3B5}">
      <dgm:prSet/>
      <dgm:spPr/>
      <dgm:t>
        <a:bodyPr/>
        <a:lstStyle/>
        <a:p>
          <a:r>
            <a:rPr lang="pl-PL" dirty="0"/>
            <a:t>Inne 2 badanych</a:t>
          </a:r>
        </a:p>
      </dgm:t>
    </dgm:pt>
    <dgm:pt modelId="{9ED03D4E-28E7-41DF-9AB6-4F58C842052F}" type="parTrans" cxnId="{56490ABF-7B99-4C0F-916E-79464463AE6B}">
      <dgm:prSet/>
      <dgm:spPr/>
      <dgm:t>
        <a:bodyPr/>
        <a:lstStyle/>
        <a:p>
          <a:endParaRPr lang="en-US"/>
        </a:p>
      </dgm:t>
    </dgm:pt>
    <dgm:pt modelId="{DCEDB9CE-98FB-4292-8532-46000208BF8E}" type="sibTrans" cxnId="{56490ABF-7B99-4C0F-916E-79464463AE6B}">
      <dgm:prSet/>
      <dgm:spPr/>
      <dgm:t>
        <a:bodyPr/>
        <a:lstStyle/>
        <a:p>
          <a:endParaRPr lang="en-US"/>
        </a:p>
      </dgm:t>
    </dgm:pt>
    <dgm:pt modelId="{6ACCEFF0-ACBC-4639-B19D-B4C247D35099}" type="pres">
      <dgm:prSet presAssocID="{D33ED06A-8903-4223-8CF1-4E17EAC27CBE}" presName="diagram" presStyleCnt="0">
        <dgm:presLayoutVars>
          <dgm:dir/>
          <dgm:resizeHandles val="exact"/>
        </dgm:presLayoutVars>
      </dgm:prSet>
      <dgm:spPr/>
    </dgm:pt>
    <dgm:pt modelId="{9337D142-EB57-4F01-9F7B-6C3F01CE7B7E}" type="pres">
      <dgm:prSet presAssocID="{06C19971-2145-457C-A647-7C6C31D61A74}" presName="arrow" presStyleLbl="node1" presStyleIdx="0" presStyleCnt="3" custScaleY="90019" custRadScaleRad="107850" custRadScaleInc="0">
        <dgm:presLayoutVars>
          <dgm:bulletEnabled val="1"/>
        </dgm:presLayoutVars>
      </dgm:prSet>
      <dgm:spPr/>
    </dgm:pt>
    <dgm:pt modelId="{03867328-950B-4C96-A914-24654108ECA7}" type="pres">
      <dgm:prSet presAssocID="{780BFBB6-9E5F-4CF3-AFAC-01774C83EB4E}" presName="arrow" presStyleLbl="node1" presStyleIdx="1" presStyleCnt="3" custScaleY="90019" custRadScaleRad="102892" custRadScaleInc="-771">
        <dgm:presLayoutVars>
          <dgm:bulletEnabled val="1"/>
        </dgm:presLayoutVars>
      </dgm:prSet>
      <dgm:spPr/>
    </dgm:pt>
    <dgm:pt modelId="{D2A87934-FE8D-4A0E-AB17-FB79B489EC06}" type="pres">
      <dgm:prSet presAssocID="{406665FB-3B5B-4139-9867-2F4413DCD3B5}" presName="arrow" presStyleLbl="node1" presStyleIdx="2" presStyleCnt="3" custScaleY="90019" custRadScaleRad="101981" custRadScaleInc="535">
        <dgm:presLayoutVars>
          <dgm:bulletEnabled val="1"/>
        </dgm:presLayoutVars>
      </dgm:prSet>
      <dgm:spPr/>
    </dgm:pt>
  </dgm:ptLst>
  <dgm:cxnLst>
    <dgm:cxn modelId="{0B524425-FA17-4247-A712-FB9D89CE195F}" srcId="{D33ED06A-8903-4223-8CF1-4E17EAC27CBE}" destId="{06C19971-2145-457C-A647-7C6C31D61A74}" srcOrd="0" destOrd="0" parTransId="{51353FC7-705B-4FDD-9060-1BC9F3107508}" sibTransId="{B5128C28-DB21-4791-88B6-25CDD2269D4F}"/>
    <dgm:cxn modelId="{9B1AAD57-154B-4BB8-8F4C-6974A5F1462B}" type="presOf" srcId="{780BFBB6-9E5F-4CF3-AFAC-01774C83EB4E}" destId="{03867328-950B-4C96-A914-24654108ECA7}" srcOrd="0" destOrd="0" presId="urn:microsoft.com/office/officeart/2005/8/layout/arrow5"/>
    <dgm:cxn modelId="{0616769A-C730-456E-97E2-2C08EF1CFE48}" srcId="{D33ED06A-8903-4223-8CF1-4E17EAC27CBE}" destId="{780BFBB6-9E5F-4CF3-AFAC-01774C83EB4E}" srcOrd="1" destOrd="0" parTransId="{E62EA6B1-743A-4969-B4A1-24B42E7C810F}" sibTransId="{CE69CF6A-0045-4B8D-96AA-6CA50DB9A957}"/>
    <dgm:cxn modelId="{A3FF35B4-E587-4639-A140-4E6A261C9BF0}" type="presOf" srcId="{06C19971-2145-457C-A647-7C6C31D61A74}" destId="{9337D142-EB57-4F01-9F7B-6C3F01CE7B7E}" srcOrd="0" destOrd="0" presId="urn:microsoft.com/office/officeart/2005/8/layout/arrow5"/>
    <dgm:cxn modelId="{56490ABF-7B99-4C0F-916E-79464463AE6B}" srcId="{D33ED06A-8903-4223-8CF1-4E17EAC27CBE}" destId="{406665FB-3B5B-4139-9867-2F4413DCD3B5}" srcOrd="2" destOrd="0" parTransId="{9ED03D4E-28E7-41DF-9AB6-4F58C842052F}" sibTransId="{DCEDB9CE-98FB-4292-8532-46000208BF8E}"/>
    <dgm:cxn modelId="{107F16C2-4ED7-4500-8408-5EE40D71E7D4}" type="presOf" srcId="{D33ED06A-8903-4223-8CF1-4E17EAC27CBE}" destId="{6ACCEFF0-ACBC-4639-B19D-B4C247D35099}" srcOrd="0" destOrd="0" presId="urn:microsoft.com/office/officeart/2005/8/layout/arrow5"/>
    <dgm:cxn modelId="{A301DDE5-E95B-4580-AFCB-3DCDCC640802}" type="presOf" srcId="{406665FB-3B5B-4139-9867-2F4413DCD3B5}" destId="{D2A87934-FE8D-4A0E-AB17-FB79B489EC06}" srcOrd="0" destOrd="0" presId="urn:microsoft.com/office/officeart/2005/8/layout/arrow5"/>
    <dgm:cxn modelId="{C6B8308C-5089-4F3D-8778-B33C94CE4C3D}" type="presParOf" srcId="{6ACCEFF0-ACBC-4639-B19D-B4C247D35099}" destId="{9337D142-EB57-4F01-9F7B-6C3F01CE7B7E}" srcOrd="0" destOrd="0" presId="urn:microsoft.com/office/officeart/2005/8/layout/arrow5"/>
    <dgm:cxn modelId="{7D1AEA74-4B3F-4669-90B9-DE5C41AE7983}" type="presParOf" srcId="{6ACCEFF0-ACBC-4639-B19D-B4C247D35099}" destId="{03867328-950B-4C96-A914-24654108ECA7}" srcOrd="1" destOrd="0" presId="urn:microsoft.com/office/officeart/2005/8/layout/arrow5"/>
    <dgm:cxn modelId="{80368C49-F5F0-46C2-8DE1-C259FD485615}" type="presParOf" srcId="{6ACCEFF0-ACBC-4639-B19D-B4C247D35099}" destId="{D2A87934-FE8D-4A0E-AB17-FB79B489EC06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86954-B2D4-4150-8EB1-B9E01D05BDDF}">
      <dsp:nvSpPr>
        <dsp:cNvPr id="0" name=""/>
        <dsp:cNvSpPr/>
      </dsp:nvSpPr>
      <dsp:spPr>
        <a:xfrm>
          <a:off x="0" y="0"/>
          <a:ext cx="4839463" cy="119473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30 respondentów </a:t>
          </a:r>
          <a:br>
            <a:rPr lang="pl-PL" sz="2400" kern="1200" dirty="0"/>
          </a:br>
          <a:r>
            <a:rPr lang="pl-PL" sz="2400" kern="1200" dirty="0"/>
            <a:t>(28 kobiet i 2 mężczyzn), </a:t>
          </a:r>
        </a:p>
      </dsp:txBody>
      <dsp:txXfrm>
        <a:off x="34993" y="34993"/>
        <a:ext cx="3550247" cy="1124751"/>
      </dsp:txXfrm>
    </dsp:sp>
    <dsp:sp modelId="{602A34A0-407F-4D80-A3D5-2ED1AD7EC396}">
      <dsp:nvSpPr>
        <dsp:cNvPr id="0" name=""/>
        <dsp:cNvSpPr/>
      </dsp:nvSpPr>
      <dsp:spPr>
        <a:xfrm>
          <a:off x="427011" y="1393860"/>
          <a:ext cx="4839463" cy="1194737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wiek pomiędzy 33 a 70 lat (</a:t>
          </a:r>
          <a:r>
            <a:rPr lang="pl-PL" sz="2400" i="1" kern="1200" dirty="0"/>
            <a:t>M </a:t>
          </a:r>
          <a:r>
            <a:rPr lang="pl-PL" sz="2400" kern="1200" dirty="0"/>
            <a:t>= 47,37; </a:t>
          </a:r>
          <a:r>
            <a:rPr lang="pl-PL" sz="2400" i="1" kern="1200" dirty="0"/>
            <a:t>SD </a:t>
          </a:r>
          <a:r>
            <a:rPr lang="pl-PL" sz="2400" kern="1200" dirty="0"/>
            <a:t>= 9,219), </a:t>
          </a:r>
        </a:p>
      </dsp:txBody>
      <dsp:txXfrm>
        <a:off x="462004" y="1428853"/>
        <a:ext cx="3565886" cy="1124751"/>
      </dsp:txXfrm>
    </dsp:sp>
    <dsp:sp modelId="{8729C328-AFFB-4D1A-9A8D-782B3D344E77}">
      <dsp:nvSpPr>
        <dsp:cNvPr id="0" name=""/>
        <dsp:cNvSpPr/>
      </dsp:nvSpPr>
      <dsp:spPr>
        <a:xfrm>
          <a:off x="854022" y="2787720"/>
          <a:ext cx="4839463" cy="1194737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stażem pracy od 3 do 47 lat (</a:t>
          </a:r>
          <a:r>
            <a:rPr lang="pl-PL" sz="2400" i="1" kern="1200" dirty="0"/>
            <a:t>M </a:t>
          </a:r>
          <a:r>
            <a:rPr lang="pl-PL" sz="2400" kern="1200" dirty="0"/>
            <a:t>= 22,55; </a:t>
          </a:r>
          <a:r>
            <a:rPr lang="pl-PL" sz="2400" i="1" kern="1200" dirty="0"/>
            <a:t>SD </a:t>
          </a:r>
          <a:r>
            <a:rPr lang="pl-PL" sz="2400" kern="1200" dirty="0"/>
            <a:t>= 9,909)</a:t>
          </a:r>
        </a:p>
      </dsp:txBody>
      <dsp:txXfrm>
        <a:off x="889015" y="2822713"/>
        <a:ext cx="3565886" cy="1124751"/>
      </dsp:txXfrm>
    </dsp:sp>
    <dsp:sp modelId="{168C7DAA-EEFA-4D85-AED7-F6BAA6904646}">
      <dsp:nvSpPr>
        <dsp:cNvPr id="0" name=""/>
        <dsp:cNvSpPr/>
      </dsp:nvSpPr>
      <dsp:spPr>
        <a:xfrm>
          <a:off x="4062883" y="906009"/>
          <a:ext cx="776579" cy="77657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237613" y="906009"/>
        <a:ext cx="427119" cy="584376"/>
      </dsp:txXfrm>
    </dsp:sp>
    <dsp:sp modelId="{C5C99B7B-9EBC-4691-933B-7346450DB4BD}">
      <dsp:nvSpPr>
        <dsp:cNvPr id="0" name=""/>
        <dsp:cNvSpPr/>
      </dsp:nvSpPr>
      <dsp:spPr>
        <a:xfrm>
          <a:off x="4489895" y="2291904"/>
          <a:ext cx="776579" cy="77657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664625" y="2291904"/>
        <a:ext cx="427119" cy="5843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37D142-EB57-4F01-9F7B-6C3F01CE7B7E}">
      <dsp:nvSpPr>
        <dsp:cNvPr id="0" name=""/>
        <dsp:cNvSpPr/>
      </dsp:nvSpPr>
      <dsp:spPr>
        <a:xfrm>
          <a:off x="2045727" y="0"/>
          <a:ext cx="2799416" cy="252000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Wilno 17 badanych</a:t>
          </a:r>
        </a:p>
      </dsp:txBody>
      <dsp:txXfrm>
        <a:off x="2745581" y="0"/>
        <a:ext cx="1399708" cy="2079005"/>
      </dsp:txXfrm>
    </dsp:sp>
    <dsp:sp modelId="{03867328-950B-4C96-A914-24654108ECA7}">
      <dsp:nvSpPr>
        <dsp:cNvPr id="0" name=""/>
        <dsp:cNvSpPr/>
      </dsp:nvSpPr>
      <dsp:spPr>
        <a:xfrm rot="7200000">
          <a:off x="3700113" y="2946236"/>
          <a:ext cx="2799416" cy="252000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Rejon wileński </a:t>
          </a:r>
          <a:br>
            <a:rPr lang="pl-PL" sz="2100" kern="1200" dirty="0"/>
          </a:br>
          <a:r>
            <a:rPr lang="pl-PL" sz="2100" kern="1200" dirty="0"/>
            <a:t>11 badanych</a:t>
          </a:r>
        </a:p>
      </dsp:txBody>
      <dsp:txXfrm rot="-5400000">
        <a:off x="4251278" y="3616635"/>
        <a:ext cx="2079005" cy="1399708"/>
      </dsp:txXfrm>
    </dsp:sp>
    <dsp:sp modelId="{D2A87934-FE8D-4A0E-AB17-FB79B489EC06}">
      <dsp:nvSpPr>
        <dsp:cNvPr id="0" name=""/>
        <dsp:cNvSpPr/>
      </dsp:nvSpPr>
      <dsp:spPr>
        <a:xfrm rot="14400000">
          <a:off x="383430" y="2946184"/>
          <a:ext cx="2799416" cy="2520006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Inne 2 badanych</a:t>
          </a:r>
        </a:p>
      </dsp:txBody>
      <dsp:txXfrm rot="5400000">
        <a:off x="552677" y="3616583"/>
        <a:ext cx="2079005" cy="1399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A1C0C9-E466-411F-BCFA-544A444DC4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952FA92-5F21-4371-BB2F-194861819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6E40076-CD23-43A4-9FD6-DB84FB34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9E6F191-347D-4C43-978A-800D792F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28A352-C061-4EF9-A79E-9FF0792C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23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5F57BB-D1A3-416C-928A-EB6DAEC39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2A750F6-DB0B-4C04-963A-16550E176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2C13DB-39F4-40E3-A418-5622FD68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15F529-893A-46E9-9240-5EB33EF12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068BA1-5180-47DF-8D3F-E1FE2E2F7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186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855C5B6-4557-4C9A-BFC9-F7946C897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9319C35-1C8A-48C0-B55B-0D0B770CD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B099059-A1F0-433F-8516-5750D264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50BFACE-E8CF-4D09-A91E-8593FA0D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8C985D-5CB9-42DD-B224-3DB10E38B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26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8CDB53-CA40-44CF-A9AE-48E5319DC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6D6E42-C325-456C-BA99-83BF45974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6F0489-F2E4-4201-A14F-F6ABDB433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69CF6AC-75FF-4B20-87B9-52F964678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C8D120-6E6C-4CFC-AC5B-F78AA7DB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46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6506F5-E700-4C1D-B8CC-D62C38F9A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E7CE3E4-7DBE-4007-95BE-2EDC0FFA1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39972FD-C57D-4EB6-A61D-622C1A39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82DFB54-CB46-4DD4-9DB5-9F3D65F54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358BC9-60DD-4EB2-82E7-87F0DA01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625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9E8408-57CA-47F3-80D6-8AD8E2C64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6C4B45-CF9B-48FE-928E-28E6E993A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DDFF411-0AC7-4C74-82F4-F5F3372C6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B59A7DE-7364-467F-82CA-FDFF4A904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DD17FB6-07D1-411A-8F59-D4372EF13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F16D9C2-FE47-472E-A3D7-11C99C2DF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504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B5DBB7-8DD4-439B-AACD-CDEBFE6A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DD34937-F7B2-4AC6-897B-F703BFC26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8AC57A7-FCC9-4B22-B6B0-70E20175C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1C813C5-B2B1-451D-BD60-EE6B6AAE4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982D01F-6CF2-4776-BA42-83C6DA00F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245DB63-D6A4-4013-8DD2-DD2DABD4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6C2E3DD-C4B1-415B-9CBC-8AC5A676F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AA10DA1-38C3-4EB4-8516-874E525F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2974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354CB1-D638-4AA4-BCA2-43BD84F54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11D0D37-08F9-4E32-929C-B790A04A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17F4D15-04BD-406F-8F3E-A9E1F918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26FB438-F860-4CF8-BAFF-AC8805A5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871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53947E4-7605-4B7C-B88A-2967FD016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5B9E0D9-5DAB-4601-A200-B90ECEC2A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3586B2B-9CF1-4C2F-B644-980A63D4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63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6B8B85-C68A-4B3E-AED4-5FFD3EE0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626E8B-E9A6-4977-AC8B-15F1FECF5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96AE8E2-A033-4748-8FB0-735A89F73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61D88F-40C9-4C04-A45C-11ACFF4B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8906B7B-43EB-480F-8C47-4D456CD70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B2D807F-0A77-4C1E-B704-7ED7EF2FD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290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31BD4A-02D8-468B-9099-E001F9436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87331EAE-766B-416B-9008-76E2D25A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01A1A4F-79D4-4737-9A93-277229914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8CFF560-D246-4EB1-801D-07DC59AF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924104A-9D4C-4061-B9C1-70BD6D81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08CB8D3-B0A8-4BBD-AC49-126DCF875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72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C60487F-013E-4A3C-8B7A-DBDDD3ECB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46E203F-A95D-4A81-8091-3684C41B3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20CC37-1448-4518-A2B0-DC58712D4D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4ADA-4B99-4046-8FB5-55294E944D91}" type="datetimeFigureOut">
              <a:rPr lang="pl-PL" smtClean="0"/>
              <a:t>16.12.2020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337A4DD-FB7D-4D4F-83F5-67BE71A13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945921-3A33-46BC-855C-36D6E3ECE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BD990-8C76-4815-AD8C-DE9D8B9229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869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D0BF72-0C4D-44AB-AA6C-FD2587C5D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braz zawierający tekst, niebo, zewnętrzne, maszyna rolnicza&#10;&#10;Opis wygenerowany automatycznie">
            <a:extLst>
              <a:ext uri="{FF2B5EF4-FFF2-40B4-BE49-F238E27FC236}">
                <a16:creationId xmlns:a16="http://schemas.microsoft.com/office/drawing/2014/main" id="{7F5FBB67-2661-42AE-8F24-D6CF861DFE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1" r="38979" b="-1"/>
          <a:stretch/>
        </p:blipFill>
        <p:spPr>
          <a:xfrm>
            <a:off x="6096000" y="10"/>
            <a:ext cx="609600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5523C670-74D7-4ED8-BA51-B6FB65570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96000" y="1756600"/>
            <a:ext cx="1080325" cy="4736395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BAEEE533-7CA5-4134-A14A-8575F66C6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88570" y="1357766"/>
            <a:ext cx="687754" cy="430312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E64B7817-E956-406B-A85B-5AEF36B1F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90581" y="1135060"/>
            <a:ext cx="409371" cy="416921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92FC9C1F-8CBA-4083-8724-3735C556D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95528" y="1124043"/>
            <a:ext cx="6105065" cy="39781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EB43B4-5FC9-480E-8F4D-DF34177C6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917" y="1445775"/>
            <a:ext cx="5437074" cy="3342435"/>
          </a:xfrm>
        </p:spPr>
        <p:txBody>
          <a:bodyPr anchor="b">
            <a:normAutofit/>
          </a:bodyPr>
          <a:lstStyle/>
          <a:p>
            <a:pPr algn="l"/>
            <a:r>
              <a:rPr lang="pl-PL" sz="4600" b="1" dirty="0">
                <a:solidFill>
                  <a:srgbClr val="FFFFFF"/>
                </a:solidFill>
              </a:rPr>
              <a:t>Współpraca nauczycieli szkół polskich na Litwie </a:t>
            </a:r>
            <a:br>
              <a:rPr lang="pl-PL" sz="4600" b="1" dirty="0">
                <a:solidFill>
                  <a:srgbClr val="FFFFFF"/>
                </a:solidFill>
              </a:rPr>
            </a:br>
            <a:r>
              <a:rPr lang="pl-PL" sz="4600" b="1" dirty="0">
                <a:solidFill>
                  <a:srgbClr val="FFFFFF"/>
                </a:solidFill>
              </a:rPr>
              <a:t>ze środowiskiem lokalnym</a:t>
            </a:r>
            <a:endParaRPr lang="pl-PL" sz="46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1A2391F-41E0-4FD7-B2F5-8D81197DC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529" y="5226525"/>
            <a:ext cx="5024099" cy="1155987"/>
          </a:xfrm>
        </p:spPr>
        <p:txBody>
          <a:bodyPr anchor="t">
            <a:normAutofit/>
          </a:bodyPr>
          <a:lstStyle/>
          <a:p>
            <a:pPr algn="r"/>
            <a:r>
              <a:rPr lang="pl-PL" sz="1500"/>
              <a:t>dr Maria Trzcińska-Król, APS </a:t>
            </a:r>
          </a:p>
          <a:p>
            <a:pPr algn="r"/>
            <a:r>
              <a:rPr lang="pl-PL" sz="1500"/>
              <a:t>mgr Danuta Szejnicka, Nacionalinė švietimo agentūra, Lietuva</a:t>
            </a:r>
          </a:p>
          <a:p>
            <a:pPr algn="r"/>
            <a:r>
              <a:rPr lang="pl-PL" sz="1500"/>
              <a:t>dr hab. Joanna Łukasiewicz-Wieleba, prof. APS </a:t>
            </a:r>
          </a:p>
          <a:p>
            <a:pPr algn="r"/>
            <a:endParaRPr lang="pl-PL" sz="1500"/>
          </a:p>
        </p:txBody>
      </p:sp>
    </p:spTree>
    <p:extLst>
      <p:ext uri="{BB962C8B-B14F-4D97-AF65-F5344CB8AC3E}">
        <p14:creationId xmlns:p14="http://schemas.microsoft.com/office/powerpoint/2010/main" val="2075408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7E2F382-94B5-4655-893E-C2D9C5B23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Stowarzyszenie Polonistów na Litwie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D6AE90-D809-4C19-8B79-2C86889E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powstało w 2011 roku i zrzesza nauczycieli języka polskiego,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działania ukierunkowane przede wszystkim na doskonalenie zawodowe nauczycieli, rozwój kompetencji przy współpracy z różnymi instytucjami oświatowymi, tak z Polski jak i Litwy oraz propagowanie języka i kultury polskiej, podnoszenie poziomu nauczania przedmiotu język polski,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dzielenie się własnym doświadczeniem z innymi sprzyjają organizowane przez stowarzyszenie szkolenia przedmiotowe, seminaria, wyjazdy integracyjne i studyjne wizyty w Polsce i na Litwie.</a:t>
            </a:r>
          </a:p>
        </p:txBody>
      </p:sp>
    </p:spTree>
    <p:extLst>
      <p:ext uri="{BB962C8B-B14F-4D97-AF65-F5344CB8AC3E}">
        <p14:creationId xmlns:p14="http://schemas.microsoft.com/office/powerpoint/2010/main" val="2796620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0036195-6C54-439E-A08F-BCACFA33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Koła metodyczne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6F3A1B-A9BF-42B1-BBC9-8BBE7C332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koła metodyczne – zespoły przedmiotowe,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jeden z elementów współpracy wewnątrzszkolnej nauczycieli,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w mniejszych szkołach są to koła zrzeszające nauczycieli wg zakresu przedmiotowego, np. nauk przyrodniczych, w większych wg przedmiotów,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każde koło ma swego przewodniczącego, który jest typowany do rady metodycznej szkoły (rada metodyczna szkoły układa plan pracy dydaktycznej, podejmuje decyzje dotyczące kierunków działań).</a:t>
            </a:r>
          </a:p>
        </p:txBody>
      </p:sp>
    </p:spTree>
    <p:extLst>
      <p:ext uri="{BB962C8B-B14F-4D97-AF65-F5344CB8AC3E}">
        <p14:creationId xmlns:p14="http://schemas.microsoft.com/office/powerpoint/2010/main" val="159855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CC83EC0-7D45-4FAA-8802-C8358C9D4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Koła metodyczne przy wydziałach oświaty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312007-1FD0-484D-80D8-AC18EF6E7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skupiają nauczycieli poszczególnych przedmiotów, z różnych szkół miasta albo rejonu,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mają swojego kuratora w wydziale oświaty i działają na szczeblu miejskim albo rejonowym,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są zespołem doradczym (np. opiniują kwalifikacje poszczególnych nauczycieli lub wyrażają opinię ekspercką).</a:t>
            </a:r>
          </a:p>
        </p:txBody>
      </p:sp>
    </p:spTree>
    <p:extLst>
      <p:ext uri="{BB962C8B-B14F-4D97-AF65-F5344CB8AC3E}">
        <p14:creationId xmlns:p14="http://schemas.microsoft.com/office/powerpoint/2010/main" val="2918919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24B3527E-04B2-4FC7-B9FB-0AAFCCA32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pl-PL">
                <a:solidFill>
                  <a:srgbClr val="FFFFFF"/>
                </a:solidFill>
              </a:rPr>
              <a:t>Badania własne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C297D5-8248-4AD3-88CA-0D3C0EF56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563919"/>
            <a:ext cx="6525220" cy="5316844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2200" dirty="0"/>
              <a:t>są próbą odpowiedzi na pytanie o zakres współpracy nauczycieli szkół polskich na Litwie ze środowiskiem lokalnym,</a:t>
            </a:r>
          </a:p>
          <a:p>
            <a:pPr>
              <a:lnSpc>
                <a:spcPct val="110000"/>
              </a:lnSpc>
            </a:pPr>
            <a:r>
              <a:rPr lang="pl-PL" sz="2200" dirty="0"/>
              <a:t>zostały osadzone w koncepcji Joyce L. Epstein, która wyróżnia sześć typów zaangażowania (rodzicielstwo, komunikacja, wolontariat, nauka domowa, współzarządzanie szkołą, </a:t>
            </a:r>
            <a:r>
              <a:rPr lang="pl-PL" sz="2200" u="sng" dirty="0"/>
              <a:t>współpraca ze społecznością lokalną</a:t>
            </a:r>
            <a:r>
              <a:rPr lang="pl-PL" sz="2200" dirty="0"/>
              <a:t>),</a:t>
            </a:r>
          </a:p>
          <a:p>
            <a:pPr>
              <a:lnSpc>
                <a:spcPct val="110000"/>
              </a:lnSpc>
            </a:pPr>
            <a:r>
              <a:rPr lang="pl-PL" sz="2200" dirty="0"/>
              <a:t>badania przeprowadzono z wykorzystaniem narzędzia ankiety  przygotowanej w elektronicznym formularzu Google </a:t>
            </a:r>
            <a:r>
              <a:rPr lang="pl-PL" sz="2200" dirty="0" err="1"/>
              <a:t>Forms</a:t>
            </a:r>
            <a:r>
              <a:rPr lang="pl-PL" sz="2200" dirty="0"/>
              <a:t>,</a:t>
            </a:r>
          </a:p>
          <a:p>
            <a:pPr>
              <a:lnSpc>
                <a:spcPct val="110000"/>
              </a:lnSpc>
            </a:pPr>
            <a:r>
              <a:rPr lang="pl-PL" sz="2200" dirty="0"/>
              <a:t>badania przeprowadzono na przełomie października </a:t>
            </a:r>
            <a:br>
              <a:rPr lang="pl-PL" sz="2200" dirty="0"/>
            </a:br>
            <a:r>
              <a:rPr lang="pl-PL" sz="2200" dirty="0"/>
              <a:t>i listopada 2020 r.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AE7B462-011F-42A1-8F7C-0096ABCB5786}"/>
              </a:ext>
            </a:extLst>
          </p:cNvPr>
          <p:cNvSpPr txBox="1"/>
          <p:nvPr/>
        </p:nvSpPr>
        <p:spPr>
          <a:xfrm>
            <a:off x="1256758" y="6542532"/>
            <a:ext cx="10717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Epstein, J. (1995). School/Family/Community Partnerships. Caring for the Children we Share. </a:t>
            </a:r>
            <a:r>
              <a:rPr lang="en-GB" sz="1200" i="1" dirty="0"/>
              <a:t>Phi Delta </a:t>
            </a:r>
            <a:r>
              <a:rPr lang="en-GB" sz="1200" i="1" dirty="0" err="1"/>
              <a:t>Kappan</a:t>
            </a:r>
            <a:r>
              <a:rPr lang="en-GB" sz="1200" i="1" dirty="0"/>
              <a:t> 76(9)</a:t>
            </a:r>
            <a:r>
              <a:rPr lang="en-GB" sz="1200" dirty="0"/>
              <a:t>, s</a:t>
            </a:r>
            <a:r>
              <a:rPr lang="pl-PL" sz="1200" dirty="0"/>
              <a:t>.</a:t>
            </a:r>
            <a:r>
              <a:rPr lang="en-GB" sz="1200" dirty="0"/>
              <a:t> 701-712</a:t>
            </a:r>
            <a:r>
              <a:rPr lang="pl-PL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016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AC5C669-5E5F-4B49-A927-03CEC7CB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Charakterystyka grupy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EC7A7CB5-AADB-4212-8396-59E8513142A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4704525"/>
              </p:ext>
            </p:extLst>
          </p:nvPr>
        </p:nvGraphicFramePr>
        <p:xfrm>
          <a:off x="187275" y="2184159"/>
          <a:ext cx="5693486" cy="3982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3" name="Symbol zastępczy zawartości 13">
            <a:extLst>
              <a:ext uri="{FF2B5EF4-FFF2-40B4-BE49-F238E27FC236}">
                <a16:creationId xmlns:a16="http://schemas.microsoft.com/office/drawing/2014/main" id="{05975D26-9AFB-48CD-8E78-6B6F898F269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46192104"/>
              </p:ext>
            </p:extLst>
          </p:nvPr>
        </p:nvGraphicFramePr>
        <p:xfrm>
          <a:off x="5599953" y="1301620"/>
          <a:ext cx="6890871" cy="5607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4" name="Owal 23">
            <a:extLst>
              <a:ext uri="{FF2B5EF4-FFF2-40B4-BE49-F238E27FC236}">
                <a16:creationId xmlns:a16="http://schemas.microsoft.com/office/drawing/2014/main" id="{1B83C022-BBA3-42DC-8ED0-E6783A7EF9D1}"/>
              </a:ext>
            </a:extLst>
          </p:cNvPr>
          <p:cNvSpPr/>
          <p:nvPr/>
        </p:nvSpPr>
        <p:spPr>
          <a:xfrm>
            <a:off x="8083714" y="3540172"/>
            <a:ext cx="1908633" cy="1908633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Lokalizacja szkoły, </a:t>
            </a:r>
            <a:br>
              <a:rPr lang="pl-PL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pl-PL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 której pracują respondenci</a:t>
            </a:r>
          </a:p>
        </p:txBody>
      </p:sp>
    </p:spTree>
    <p:extLst>
      <p:ext uri="{BB962C8B-B14F-4D97-AF65-F5344CB8AC3E}">
        <p14:creationId xmlns:p14="http://schemas.microsoft.com/office/powerpoint/2010/main" val="4124044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A2AB1C32-384A-43B3-BA7E-1A3097DB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pl-PL" dirty="0"/>
              <a:t>Wykształcenie respondentów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3" name="Symbol zastępczy zawartości 22">
            <a:extLst>
              <a:ext uri="{FF2B5EF4-FFF2-40B4-BE49-F238E27FC236}">
                <a16:creationId xmlns:a16="http://schemas.microsoft.com/office/drawing/2014/main" id="{DA0B8670-D235-4CFA-88F7-047F34DE3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812595"/>
              </p:ext>
            </p:extLst>
          </p:nvPr>
        </p:nvGraphicFramePr>
        <p:xfrm>
          <a:off x="838200" y="1744315"/>
          <a:ext cx="10515600" cy="4906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5888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021" y="586855"/>
            <a:ext cx="3382067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dirty="0" err="1">
                <a:solidFill>
                  <a:schemeClr val="bg1"/>
                </a:solidFill>
              </a:rPr>
              <a:t>Współpraca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br>
              <a:rPr lang="pl-PL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z </a:t>
            </a:r>
            <a:r>
              <a:rPr lang="en-US" sz="4000" dirty="0" err="1">
                <a:solidFill>
                  <a:schemeClr val="bg1"/>
                </a:solidFill>
              </a:rPr>
              <a:t>nauczycielami</a:t>
            </a:r>
            <a:r>
              <a:rPr lang="en-US" sz="4000" dirty="0">
                <a:solidFill>
                  <a:schemeClr val="bg1"/>
                </a:solidFill>
              </a:rPr>
              <a:t> ze </a:t>
            </a:r>
            <a:r>
              <a:rPr lang="en-US" sz="4000" dirty="0" err="1">
                <a:solidFill>
                  <a:schemeClr val="bg1"/>
                </a:solidFill>
              </a:rPr>
              <a:t>swojej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szkoły</a:t>
            </a:r>
            <a:endParaRPr lang="en-US" sz="4000" kern="1200" dirty="0">
              <a:solidFill>
                <a:schemeClr val="bg1"/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pl-PL" sz="2000" dirty="0"/>
              <a:t>Wszyscy nauczyciele współpracują z koleżankami i kolegami ze swojej placówki.</a:t>
            </a:r>
          </a:p>
        </p:txBody>
      </p:sp>
      <p:graphicFrame>
        <p:nvGraphicFramePr>
          <p:cNvPr id="18" name="Wykres 10">
            <a:extLst>
              <a:ext uri="{FF2B5EF4-FFF2-40B4-BE49-F238E27FC236}">
                <a16:creationId xmlns:a16="http://schemas.microsoft.com/office/drawing/2014/main" id="{96AE335F-59BE-4F58-9297-77F6431C67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6887847"/>
              </p:ext>
            </p:extLst>
          </p:nvPr>
        </p:nvGraphicFramePr>
        <p:xfrm>
          <a:off x="4272450" y="1507671"/>
          <a:ext cx="7452827" cy="515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399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47" y="586855"/>
            <a:ext cx="3481741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Współpraca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nauczycieli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 rodzicami uczniów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2</a:t>
            </a:r>
            <a:r>
              <a:rPr lang="pl-PL" sz="2000" dirty="0"/>
              <a:t>8</a:t>
            </a:r>
            <a:r>
              <a:rPr lang="en-US" sz="2000" dirty="0"/>
              <a:t> </a:t>
            </a:r>
            <a:r>
              <a:rPr lang="en-US" sz="2000" dirty="0" err="1"/>
              <a:t>nauczycieli</a:t>
            </a:r>
            <a:r>
              <a:rPr lang="en-US" sz="2000" dirty="0"/>
              <a:t> </a:t>
            </a:r>
            <a:r>
              <a:rPr lang="en-US" sz="2000" dirty="0" err="1"/>
              <a:t>współpracuje</a:t>
            </a:r>
            <a:r>
              <a:rPr lang="en-US" sz="2000" dirty="0"/>
              <a:t> z </a:t>
            </a:r>
            <a:r>
              <a:rPr lang="pl-PL" sz="2000" dirty="0"/>
              <a:t>rodzicami swoich uczniów.</a:t>
            </a:r>
            <a:endParaRPr lang="en-US" sz="2000" dirty="0"/>
          </a:p>
        </p:txBody>
      </p:sp>
      <p:graphicFrame>
        <p:nvGraphicFramePr>
          <p:cNvPr id="12" name="Symbol zastępczy zawartości 11">
            <a:extLst>
              <a:ext uri="{FF2B5EF4-FFF2-40B4-BE49-F238E27FC236}">
                <a16:creationId xmlns:a16="http://schemas.microsoft.com/office/drawing/2014/main" id="{DE4E1B51-C08E-458B-991A-4413A2154A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6168858"/>
              </p:ext>
            </p:extLst>
          </p:nvPr>
        </p:nvGraphicFramePr>
        <p:xfrm>
          <a:off x="4379913" y="1825625"/>
          <a:ext cx="743108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16977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47" y="586855"/>
            <a:ext cx="3481741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Współpraca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nauczycielami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z</a:t>
            </a: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innej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polskiej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szkoł</a:t>
            </a: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Litwie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27 </a:t>
            </a:r>
            <a:r>
              <a:rPr lang="en-US" sz="2000" dirty="0" err="1"/>
              <a:t>nauczycieli</a:t>
            </a:r>
            <a:r>
              <a:rPr lang="en-US" sz="2000" dirty="0"/>
              <a:t> </a:t>
            </a:r>
            <a:r>
              <a:rPr lang="en-US" sz="2000" dirty="0" err="1"/>
              <a:t>współpracuje</a:t>
            </a:r>
            <a:r>
              <a:rPr lang="en-US" sz="2000" dirty="0"/>
              <a:t> z </a:t>
            </a:r>
            <a:r>
              <a:rPr lang="en-US" sz="2000" dirty="0" err="1"/>
              <a:t>koleżankami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kolegami</a:t>
            </a:r>
            <a:r>
              <a:rPr lang="en-US" sz="2000" dirty="0"/>
              <a:t> z </a:t>
            </a:r>
            <a:r>
              <a:rPr lang="en-US" sz="2000" dirty="0" err="1"/>
              <a:t>innej</a:t>
            </a:r>
            <a:r>
              <a:rPr lang="en-US" sz="2000" dirty="0"/>
              <a:t> </a:t>
            </a:r>
            <a:r>
              <a:rPr lang="en-US" sz="2000" dirty="0" err="1"/>
              <a:t>szkoły</a:t>
            </a:r>
            <a:r>
              <a:rPr lang="en-US" sz="2000" dirty="0"/>
              <a:t> </a:t>
            </a:r>
            <a:r>
              <a:rPr lang="en-US" sz="2000" dirty="0" err="1"/>
              <a:t>polskiej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Litwie</a:t>
            </a:r>
            <a:r>
              <a:rPr lang="pl-PL" sz="2000" dirty="0"/>
              <a:t>.</a:t>
            </a:r>
            <a:endParaRPr lang="en-US" sz="2000" dirty="0"/>
          </a:p>
        </p:txBody>
      </p:sp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198547AB-CC3E-4F5A-9EAA-16952562A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6351"/>
              </p:ext>
            </p:extLst>
          </p:nvPr>
        </p:nvGraphicFramePr>
        <p:xfrm>
          <a:off x="4261757" y="1688033"/>
          <a:ext cx="7463521" cy="4708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3481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Współpraca</a:t>
            </a:r>
            <a:r>
              <a:rPr lang="en-US" sz="4000" dirty="0">
                <a:solidFill>
                  <a:srgbClr val="FFFFFF"/>
                </a:solidFill>
              </a:rPr>
              <a:t> z </a:t>
            </a:r>
            <a:r>
              <a:rPr lang="en-US" sz="4000" dirty="0" err="1">
                <a:solidFill>
                  <a:srgbClr val="FFFFFF"/>
                </a:solidFill>
              </a:rPr>
              <a:t>instytucjami</a:t>
            </a:r>
            <a:r>
              <a:rPr lang="en-US" sz="4000" dirty="0">
                <a:solidFill>
                  <a:srgbClr val="FFFFFF"/>
                </a:solidFill>
              </a:rPr>
              <a:t> z </a:t>
            </a:r>
            <a:r>
              <a:rPr lang="en-US" sz="4000" dirty="0" err="1">
                <a:solidFill>
                  <a:srgbClr val="FFFFFF"/>
                </a:solidFill>
              </a:rPr>
              <a:t>Litwy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983409EF-428A-4B47-A4D7-B4A8C50DB36D}"/>
              </a:ext>
            </a:extLst>
          </p:cNvPr>
          <p:cNvSpPr/>
          <p:nvPr/>
        </p:nvSpPr>
        <p:spPr>
          <a:xfrm>
            <a:off x="-1" y="1190559"/>
            <a:ext cx="12191999" cy="877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Symbol zastępczy zawartości 1">
            <a:extLst>
              <a:ext uri="{FF2B5EF4-FFF2-40B4-BE49-F238E27FC236}">
                <a16:creationId xmlns:a16="http://schemas.microsoft.com/office/drawing/2014/main" id="{DBC2AE4E-6B44-4AD2-8236-DD0A59C18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69434"/>
            <a:ext cx="7851850" cy="533019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800" b="1" dirty="0"/>
              <a:t>18 badanych współpracuje z instytucjami z Litwy. Są to m.in.: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Stowarzyszenie</a:t>
            </a:r>
            <a:r>
              <a:rPr lang="en-US" sz="1700" dirty="0"/>
              <a:t> </a:t>
            </a:r>
            <a:r>
              <a:rPr lang="en-US" sz="1700" dirty="0" err="1"/>
              <a:t>Nauczycieli</a:t>
            </a:r>
            <a:r>
              <a:rPr lang="en-US" sz="1700" dirty="0"/>
              <a:t> </a:t>
            </a:r>
            <a:r>
              <a:rPr lang="en-US" sz="1700" dirty="0" err="1"/>
              <a:t>Szkół</a:t>
            </a:r>
            <a:r>
              <a:rPr lang="en-US" sz="1700" dirty="0"/>
              <a:t> </a:t>
            </a:r>
            <a:r>
              <a:rPr lang="en-US" sz="1700" dirty="0" err="1"/>
              <a:t>Polskich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en-US" sz="1700" dirty="0" err="1"/>
              <a:t>Litwie</a:t>
            </a:r>
            <a:r>
              <a:rPr lang="en-US" sz="1700" dirty="0"/>
              <a:t> „</a:t>
            </a:r>
            <a:r>
              <a:rPr lang="en-US" sz="1700" dirty="0" err="1"/>
              <a:t>Macierz</a:t>
            </a:r>
            <a:r>
              <a:rPr lang="en-US" sz="1700" dirty="0"/>
              <a:t> </a:t>
            </a:r>
            <a:r>
              <a:rPr lang="en-US" sz="1700" dirty="0" err="1"/>
              <a:t>Szkolna</a:t>
            </a:r>
            <a:r>
              <a:rPr lang="en-US" sz="1700" dirty="0"/>
              <a:t>” </a:t>
            </a:r>
            <a:r>
              <a:rPr lang="pl-PL" sz="1700" dirty="0"/>
              <a:t>(</a:t>
            </a:r>
            <a:r>
              <a:rPr lang="en-US" sz="1700" dirty="0"/>
              <a:t>11</a:t>
            </a:r>
            <a:r>
              <a:rPr lang="pl-PL" sz="1700" dirty="0"/>
              <a:t> wskazań)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Wydział</a:t>
            </a:r>
            <a:r>
              <a:rPr lang="en-US" sz="1700" dirty="0"/>
              <a:t> </a:t>
            </a:r>
            <a:r>
              <a:rPr lang="en-US" sz="1700" dirty="0" err="1"/>
              <a:t>Oświaty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2</a:t>
            </a:r>
            <a:r>
              <a:rPr lang="pl-PL" sz="1700" dirty="0"/>
              <a:t> wskazania)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Forum </a:t>
            </a:r>
            <a:r>
              <a:rPr lang="en-US" sz="1700" dirty="0" err="1"/>
              <a:t>Przedsiębiorczości</a:t>
            </a:r>
            <a:r>
              <a:rPr lang="en-US" sz="1700" dirty="0"/>
              <a:t> </a:t>
            </a:r>
            <a:r>
              <a:rPr lang="en-US" sz="1700" dirty="0" err="1"/>
              <a:t>Polskiej</a:t>
            </a:r>
            <a:r>
              <a:rPr lang="en-US" sz="1700" dirty="0"/>
              <a:t> „Korona”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Związek</a:t>
            </a:r>
            <a:r>
              <a:rPr lang="en-US" sz="1700" dirty="0"/>
              <a:t> </a:t>
            </a:r>
            <a:r>
              <a:rPr lang="en-US" sz="1700" dirty="0" err="1"/>
              <a:t>Polaków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en-US" sz="1700" dirty="0" err="1"/>
              <a:t>Litwie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Dom </a:t>
            </a:r>
            <a:r>
              <a:rPr lang="en-US" sz="1700" dirty="0" err="1"/>
              <a:t>Kultury</a:t>
            </a:r>
            <a:r>
              <a:rPr lang="en-US" sz="1700" dirty="0"/>
              <a:t> </a:t>
            </a:r>
            <a:r>
              <a:rPr lang="en-US" sz="1700" dirty="0" err="1"/>
              <a:t>Polskiej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PPT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Nacionalinė</a:t>
            </a:r>
            <a:r>
              <a:rPr lang="en-US" sz="1700" dirty="0"/>
              <a:t> </a:t>
            </a:r>
            <a:r>
              <a:rPr lang="en-US" sz="1700" dirty="0" err="1"/>
              <a:t>švietimo</a:t>
            </a:r>
            <a:r>
              <a:rPr lang="en-US" sz="1700" dirty="0"/>
              <a:t> </a:t>
            </a:r>
            <a:r>
              <a:rPr lang="en-US" sz="1700" dirty="0" err="1"/>
              <a:t>agentūra</a:t>
            </a:r>
            <a:r>
              <a:rPr lang="en-US" sz="1700" dirty="0"/>
              <a:t> (</a:t>
            </a:r>
            <a:r>
              <a:rPr lang="en-US" sz="1700" dirty="0" err="1"/>
              <a:t>Narodowa</a:t>
            </a:r>
            <a:r>
              <a:rPr lang="en-US" sz="1700" dirty="0"/>
              <a:t> </a:t>
            </a:r>
            <a:r>
              <a:rPr lang="en-US" sz="1700" dirty="0" err="1"/>
              <a:t>Agencja</a:t>
            </a:r>
            <a:r>
              <a:rPr lang="en-US" sz="1700" dirty="0"/>
              <a:t> </a:t>
            </a:r>
            <a:r>
              <a:rPr lang="en-US" sz="1700" dirty="0" err="1"/>
              <a:t>Edukacji</a:t>
            </a:r>
            <a:r>
              <a:rPr lang="en-US" sz="1700" dirty="0"/>
              <a:t>)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SU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VSI „</a:t>
            </a:r>
            <a:r>
              <a:rPr lang="en-US" sz="1700" dirty="0" err="1"/>
              <a:t>Lietaus</a:t>
            </a:r>
            <a:r>
              <a:rPr lang="en-US" sz="1700" dirty="0"/>
              <a:t> </a:t>
            </a:r>
            <a:r>
              <a:rPr lang="en-US" sz="1700" dirty="0" err="1"/>
              <a:t>vaikai</a:t>
            </a:r>
            <a:r>
              <a:rPr lang="en-US" sz="1700" dirty="0"/>
              <a:t>”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Gmina</a:t>
            </a:r>
            <a:r>
              <a:rPr lang="en-US" sz="1700" dirty="0"/>
              <a:t> </a:t>
            </a:r>
            <a:r>
              <a:rPr lang="en-US" sz="1700" dirty="0" err="1"/>
              <a:t>Kowalczuki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Wielofunkcyjne</a:t>
            </a:r>
            <a:r>
              <a:rPr lang="en-US" sz="1700" dirty="0"/>
              <a:t> Centrum w </a:t>
            </a:r>
            <a:r>
              <a:rPr lang="en-US" sz="1700" dirty="0" err="1"/>
              <a:t>Szumsku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AWPL (</a:t>
            </a:r>
            <a:r>
              <a:rPr lang="en-US" sz="1700" dirty="0" err="1"/>
              <a:t>Akcja</a:t>
            </a:r>
            <a:r>
              <a:rPr lang="en-US" sz="1700" dirty="0"/>
              <a:t> </a:t>
            </a:r>
            <a:r>
              <a:rPr lang="en-US" sz="1700" dirty="0" err="1"/>
              <a:t>Wyborcza</a:t>
            </a:r>
            <a:r>
              <a:rPr lang="en-US" sz="1700" dirty="0"/>
              <a:t> </a:t>
            </a:r>
            <a:r>
              <a:rPr lang="en-US" sz="1700" dirty="0" err="1"/>
              <a:t>Polaków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en-US" sz="1700" dirty="0" err="1"/>
              <a:t>Litwie</a:t>
            </a:r>
            <a:r>
              <a:rPr lang="en-US" sz="1700" dirty="0"/>
              <a:t> – </a:t>
            </a:r>
            <a:r>
              <a:rPr lang="en-US" sz="1700" dirty="0" err="1"/>
              <a:t>Związek</a:t>
            </a:r>
            <a:r>
              <a:rPr lang="en-US" sz="1700" dirty="0"/>
              <a:t> </a:t>
            </a:r>
            <a:r>
              <a:rPr lang="en-US" sz="1700" dirty="0" err="1"/>
              <a:t>Chrześcijańskich</a:t>
            </a:r>
            <a:r>
              <a:rPr lang="en-US" sz="1700" dirty="0"/>
              <a:t> </a:t>
            </a:r>
            <a:r>
              <a:rPr lang="en-US" sz="1700" dirty="0" err="1"/>
              <a:t>Rodzin</a:t>
            </a:r>
            <a:r>
              <a:rPr lang="en-US" sz="1700" dirty="0"/>
              <a:t>) </a:t>
            </a:r>
            <a:br>
              <a:rPr lang="pl-PL" sz="1700" dirty="0"/>
            </a:b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muzea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/>
              <a:t>Centrum </a:t>
            </a:r>
            <a:r>
              <a:rPr lang="en-US" sz="1700" dirty="0" err="1"/>
              <a:t>Kultury</a:t>
            </a:r>
            <a:r>
              <a:rPr lang="en-US" sz="1700" dirty="0"/>
              <a:t> </a:t>
            </a:r>
            <a:r>
              <a:rPr lang="en-US" sz="1700" dirty="0" err="1"/>
              <a:t>Polskiej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en-US" sz="1700" dirty="0" err="1"/>
              <a:t>Litwie</a:t>
            </a:r>
            <a:r>
              <a:rPr lang="en-US" sz="1700" dirty="0"/>
              <a:t> </a:t>
            </a:r>
            <a:r>
              <a:rPr lang="en-US" sz="1700" dirty="0" err="1"/>
              <a:t>im</a:t>
            </a:r>
            <a:r>
              <a:rPr lang="en-US" sz="1700" dirty="0"/>
              <a:t>. St. </a:t>
            </a:r>
            <a:r>
              <a:rPr lang="en-US" sz="1700" dirty="0" err="1"/>
              <a:t>Moniuszki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Uniwersytet</a:t>
            </a:r>
            <a:r>
              <a:rPr lang="en-US" sz="1700" dirty="0"/>
              <a:t> </a:t>
            </a:r>
            <a:r>
              <a:rPr lang="en-US" sz="1700" dirty="0" err="1"/>
              <a:t>Wileński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Społeczny</a:t>
            </a:r>
            <a:r>
              <a:rPr lang="en-US" sz="1700" dirty="0"/>
              <a:t> </a:t>
            </a:r>
            <a:r>
              <a:rPr lang="en-US" sz="1700" dirty="0" err="1"/>
              <a:t>Komitet</a:t>
            </a:r>
            <a:r>
              <a:rPr lang="en-US" sz="1700" dirty="0"/>
              <a:t> </a:t>
            </a:r>
            <a:r>
              <a:rPr lang="en-US" sz="1700" dirty="0" err="1"/>
              <a:t>Opieki</a:t>
            </a:r>
            <a:r>
              <a:rPr lang="en-US" sz="1700" dirty="0"/>
              <a:t> </a:t>
            </a:r>
            <a:r>
              <a:rPr lang="en-US" sz="1700" dirty="0" err="1"/>
              <a:t>nad</a:t>
            </a:r>
            <a:r>
              <a:rPr lang="en-US" sz="1700" dirty="0"/>
              <a:t> </a:t>
            </a:r>
            <a:r>
              <a:rPr lang="en-US" sz="1700" dirty="0" err="1"/>
              <a:t>Starą</a:t>
            </a:r>
            <a:r>
              <a:rPr lang="en-US" sz="1700" dirty="0"/>
              <a:t> </a:t>
            </a:r>
            <a:r>
              <a:rPr lang="en-US" sz="1700" dirty="0" err="1"/>
              <a:t>Rossą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Stowarzyszenie</a:t>
            </a:r>
            <a:r>
              <a:rPr lang="en-US" sz="1700" dirty="0"/>
              <a:t> </a:t>
            </a:r>
            <a:r>
              <a:rPr lang="en-US" sz="1700" dirty="0" err="1"/>
              <a:t>Polonistów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en-US" sz="1700" dirty="0" err="1"/>
              <a:t>Litwie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1</a:t>
            </a:r>
            <a:r>
              <a:rPr lang="pl-PL" sz="1700" dirty="0"/>
              <a:t> wskazanie)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inne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6</a:t>
            </a:r>
            <a:r>
              <a:rPr lang="pl-PL" sz="1700" dirty="0"/>
              <a:t> wskazań)</a:t>
            </a:r>
            <a:endParaRPr lang="en-US" sz="17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dirty="0" err="1"/>
              <a:t>brak</a:t>
            </a:r>
            <a:r>
              <a:rPr lang="en-US" sz="1700" dirty="0"/>
              <a:t> </a:t>
            </a:r>
            <a:r>
              <a:rPr lang="en-US" sz="1700" dirty="0" err="1"/>
              <a:t>danych</a:t>
            </a:r>
            <a:r>
              <a:rPr lang="en-US" sz="1700" dirty="0"/>
              <a:t> </a:t>
            </a:r>
            <a:r>
              <a:rPr lang="pl-PL" sz="1700" dirty="0"/>
              <a:t>(</a:t>
            </a:r>
            <a:r>
              <a:rPr lang="en-US" sz="1700" dirty="0"/>
              <a:t>2</a:t>
            </a:r>
            <a:r>
              <a:rPr lang="pl-PL" sz="1700" dirty="0"/>
              <a:t> wskazania)</a:t>
            </a:r>
            <a:endParaRPr lang="en-US" sz="1700" dirty="0"/>
          </a:p>
        </p:txBody>
      </p:sp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72C4AE5D-02C4-43EA-BA9D-8B8AFE6BBA6A}"/>
              </a:ext>
            </a:extLst>
          </p:cNvPr>
          <p:cNvCxnSpPr>
            <a:cxnSpLocks/>
          </p:cNvCxnSpPr>
          <p:nvPr/>
        </p:nvCxnSpPr>
        <p:spPr>
          <a:xfrm flipV="1">
            <a:off x="7947745" y="1456106"/>
            <a:ext cx="0" cy="5243518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Wykres 10">
            <a:extLst>
              <a:ext uri="{FF2B5EF4-FFF2-40B4-BE49-F238E27FC236}">
                <a16:creationId xmlns:a16="http://schemas.microsoft.com/office/drawing/2014/main" id="{7610B7E6-BA57-47C9-B2C6-253A6E1039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399404"/>
              </p:ext>
            </p:extLst>
          </p:nvPr>
        </p:nvGraphicFramePr>
        <p:xfrm>
          <a:off x="7926414" y="1405468"/>
          <a:ext cx="4148358" cy="5330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8547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B83A6CE-27DA-48FB-AD74-FC2D87F52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Słowem wstępu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4E9F3E-852E-4C57-8CB1-45BA165F5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Prezentowany artykuł ma na celu scharakteryzowanie zakresu współpracy nauczycieli szkół polskich na Litwie ze środowiskiem lokalnym, </a:t>
            </a:r>
            <a:br>
              <a:rPr lang="pl-PL" sz="2400" dirty="0"/>
            </a:br>
            <a:r>
              <a:rPr lang="pl-PL" sz="2400" dirty="0"/>
              <a:t>w szczególności z nauczycielami innych szkół polskich, z rodzicami uczniów, instytucjami litewskimi i polskimi oraz kierunków zaangażowania pedagogów na rzecz swojego środowiska.</a:t>
            </a:r>
          </a:p>
        </p:txBody>
      </p:sp>
    </p:spTree>
    <p:extLst>
      <p:ext uri="{BB962C8B-B14F-4D97-AF65-F5344CB8AC3E}">
        <p14:creationId xmlns:p14="http://schemas.microsoft.com/office/powerpoint/2010/main" val="1178494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47" y="586855"/>
            <a:ext cx="3481741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Współpraca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nauczycielami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ze szkół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zlokalizowanych w Polsce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000" dirty="0"/>
              <a:t>13</a:t>
            </a:r>
            <a:r>
              <a:rPr lang="en-US" sz="2000" dirty="0"/>
              <a:t> </a:t>
            </a:r>
            <a:r>
              <a:rPr lang="pl-PL" sz="2000" dirty="0"/>
              <a:t>badanych</a:t>
            </a:r>
            <a:r>
              <a:rPr lang="en-US" sz="2000" dirty="0"/>
              <a:t> </a:t>
            </a:r>
            <a:r>
              <a:rPr lang="en-US" sz="2000" dirty="0" err="1"/>
              <a:t>współpracuje</a:t>
            </a:r>
            <a:r>
              <a:rPr lang="en-US" sz="2000" dirty="0"/>
              <a:t> z </a:t>
            </a:r>
            <a:r>
              <a:rPr lang="en-US" sz="2000" dirty="0" err="1"/>
              <a:t>koleżankami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kolegami</a:t>
            </a:r>
            <a:r>
              <a:rPr lang="en-US" sz="2000" dirty="0"/>
              <a:t> </a:t>
            </a:r>
            <a:br>
              <a:rPr lang="pl-PL" sz="2000" dirty="0"/>
            </a:br>
            <a:r>
              <a:rPr lang="en-US" sz="2000" dirty="0"/>
              <a:t>z</a:t>
            </a:r>
            <a:r>
              <a:rPr lang="pl-PL" sz="2000" dirty="0"/>
              <a:t>e szkół w Polsce.</a:t>
            </a:r>
            <a:endParaRPr lang="en-US" sz="2000" dirty="0"/>
          </a:p>
        </p:txBody>
      </p:sp>
      <p:graphicFrame>
        <p:nvGraphicFramePr>
          <p:cNvPr id="12" name="Symbol zastępczy zawartości 11">
            <a:extLst>
              <a:ext uri="{FF2B5EF4-FFF2-40B4-BE49-F238E27FC236}">
                <a16:creationId xmlns:a16="http://schemas.microsoft.com/office/drawing/2014/main" id="{9437E134-22C3-4805-B57B-B6ADE69BB7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051289"/>
              </p:ext>
            </p:extLst>
          </p:nvPr>
        </p:nvGraphicFramePr>
        <p:xfrm>
          <a:off x="4581525" y="1825625"/>
          <a:ext cx="67722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662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47" y="586855"/>
            <a:ext cx="3481741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Współpraca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 </a:t>
            </a: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instytucjami </a:t>
            </a:r>
            <a:b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pl-PL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 Polsce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000" dirty="0"/>
              <a:t>6</a:t>
            </a:r>
            <a:r>
              <a:rPr lang="en-US" sz="2000" dirty="0"/>
              <a:t> </a:t>
            </a:r>
            <a:r>
              <a:rPr lang="pl-PL" sz="2000" dirty="0"/>
              <a:t>badanych</a:t>
            </a:r>
            <a:r>
              <a:rPr lang="en-US" sz="2000" dirty="0"/>
              <a:t> </a:t>
            </a:r>
            <a:r>
              <a:rPr lang="en-US" sz="2000" dirty="0" err="1"/>
              <a:t>współpracuje</a:t>
            </a:r>
            <a:r>
              <a:rPr lang="en-US" sz="2000" dirty="0"/>
              <a:t> </a:t>
            </a:r>
            <a:r>
              <a:rPr lang="pl-PL" sz="2000" dirty="0"/>
              <a:t>instytucjami w Polsce.</a:t>
            </a:r>
            <a:endParaRPr lang="en-US" sz="2000" dirty="0"/>
          </a:p>
        </p:txBody>
      </p:sp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1838574-B16F-487C-8510-B98EBCCFF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008" y="1482108"/>
            <a:ext cx="6664791" cy="509286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dirty="0"/>
              <a:t>Instytucje i zakres współpracy: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PPP, prywatne fundacje - dzieci ze specjalnymi potrzebami,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Parafie w Częstochowie - współpraca obejmuje ogólnie sprawy szkolne (wyjazdy uczniów, koncerty, pomoc </a:t>
            </a:r>
            <a:br>
              <a:rPr lang="pl-PL" sz="2000" dirty="0"/>
            </a:br>
            <a:r>
              <a:rPr lang="pl-PL" sz="2000" dirty="0"/>
              <a:t>w realizacji projektów itd.),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Za pomocą grupy na FB „Polska Szkoła Wirtualna na Litwie” współpracuję z około 30 instytucjami, szkołami poza granicami Litwy. Współpraca dotyczy prowadzenia szkoleń, udostępniania pożytecznych informacji dla nauczycieli, organizacja pracy szkół,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Miejski Dom Kultury w Szczuczynie, Towarzystwo  Miłośników Wilna i Ziemi  Wileńskiej (oddział w Poznaniu) - organizowaliśmy  wyjazdy, wypoczynek dzieci, zwiedzanie,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Korzystam ze szkoleń i kursów.</a:t>
            </a:r>
          </a:p>
        </p:txBody>
      </p:sp>
    </p:spTree>
    <p:extLst>
      <p:ext uri="{BB962C8B-B14F-4D97-AF65-F5344CB8AC3E}">
        <p14:creationId xmlns:p14="http://schemas.microsoft.com/office/powerpoint/2010/main" val="437160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0CEFA4B2-E2BB-4319-B805-A87357453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0" y="586855"/>
            <a:ext cx="3805633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pl-PL" sz="4000" dirty="0">
                <a:solidFill>
                  <a:srgbClr val="FFFFFF"/>
                </a:solidFill>
              </a:rPr>
              <a:t>Działania na rzecz społeczności lokalnej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9636B2B-F7AA-4ED6-9686-DD030FBC694E}"/>
              </a:ext>
            </a:extLst>
          </p:cNvPr>
          <p:cNvSpPr txBox="1"/>
          <p:nvPr/>
        </p:nvSpPr>
        <p:spPr>
          <a:xfrm>
            <a:off x="4581727" y="283029"/>
            <a:ext cx="6973459" cy="1121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l-PL" sz="2000" dirty="0"/>
              <a:t>25</a:t>
            </a:r>
            <a:r>
              <a:rPr lang="en-US" sz="2000" dirty="0"/>
              <a:t> </a:t>
            </a:r>
            <a:r>
              <a:rPr lang="pl-PL" sz="2000" dirty="0"/>
              <a:t>badanych</a:t>
            </a:r>
            <a:r>
              <a:rPr lang="en-US" sz="2000" dirty="0"/>
              <a:t> </a:t>
            </a:r>
            <a:r>
              <a:rPr lang="pl-PL" sz="2000" dirty="0"/>
              <a:t>podejmuje działania na rzecz społeczności lokalnej.</a:t>
            </a:r>
            <a:endParaRPr lang="en-US" sz="2000" dirty="0"/>
          </a:p>
        </p:txBody>
      </p:sp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D1DA4F02-B357-4613-96D7-591A3C9075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417631"/>
              </p:ext>
            </p:extLst>
          </p:nvPr>
        </p:nvGraphicFramePr>
        <p:xfrm>
          <a:off x="4196442" y="1688033"/>
          <a:ext cx="7742761" cy="4843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48739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58AAE-8C7D-4FD7-BAED-608CB251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8A1616-1C82-49C3-AE31-FD0240C7B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815" y="1632857"/>
            <a:ext cx="8191500" cy="507274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Chociaż współpraca z rodzicami jest przez nauczycieli podejmowana, to badania pokazują, że nie jest ona pierwszoplanowa. Widać, że (być może z racji roli związanej z dydaktyką) nauczyciele najwięcej współpracują z innymi pedagogami lubi instytucjami, które wspierają ich w pracy. </a:t>
            </a:r>
          </a:p>
          <a:p>
            <a:pPr>
              <a:lnSpc>
                <a:spcPct val="100000"/>
              </a:lnSpc>
            </a:pPr>
            <a:r>
              <a:rPr lang="pl-PL" dirty="0"/>
              <a:t>Na podstawie zebranych deklaracji dotyczących współpracy z rodzicami można uznać, że nauczyciele tworzą warunki do wsparcia rodziców. 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ścisk dłoni">
            <a:extLst>
              <a:ext uri="{FF2B5EF4-FFF2-40B4-BE49-F238E27FC236}">
                <a16:creationId xmlns:a16="http://schemas.microsoft.com/office/drawing/2014/main" id="{9ADEE4C4-376B-49A4-B30C-6E1D96E31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206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4DF55BE-B4AB-4BA1-BDE1-E9F7FB3F1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ścisk dłoni">
            <a:extLst>
              <a:ext uri="{FF2B5EF4-FFF2-40B4-BE49-F238E27FC236}">
                <a16:creationId xmlns:a16="http://schemas.microsoft.com/office/drawing/2014/main" id="{9ADEE4C4-376B-49A4-B30C-6E1D96E31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1474" y="0"/>
            <a:ext cx="2631989" cy="2631989"/>
          </a:xfrm>
          <a:prstGeom prst="rect">
            <a:avLst/>
          </a:prstGeom>
        </p:spPr>
      </p:pic>
      <p:sp>
        <p:nvSpPr>
          <p:cNvPr id="22" name="Dowolny kształt: kształt 21">
            <a:extLst>
              <a:ext uri="{FF2B5EF4-FFF2-40B4-BE49-F238E27FC236}">
                <a16:creationId xmlns:a16="http://schemas.microsoft.com/office/drawing/2014/main" id="{DDEE151D-5170-4E7E-A0D3-8ABF68B48CAD}"/>
              </a:ext>
            </a:extLst>
          </p:cNvPr>
          <p:cNvSpPr/>
          <p:nvPr/>
        </p:nvSpPr>
        <p:spPr>
          <a:xfrm>
            <a:off x="433909" y="-4334"/>
            <a:ext cx="7105987" cy="6858000"/>
          </a:xfrm>
          <a:custGeom>
            <a:avLst/>
            <a:gdLst>
              <a:gd name="connsiteX0" fmla="*/ 0 w 7050847"/>
              <a:gd name="connsiteY0" fmla="*/ 6834165 h 6847166"/>
              <a:gd name="connsiteX1" fmla="*/ 0 w 7050847"/>
              <a:gd name="connsiteY1" fmla="*/ 0 h 6847166"/>
              <a:gd name="connsiteX2" fmla="*/ 7050847 w 7050847"/>
              <a:gd name="connsiteY2" fmla="*/ 0 h 6847166"/>
              <a:gd name="connsiteX3" fmla="*/ 3878616 w 7050847"/>
              <a:gd name="connsiteY3" fmla="*/ 6847166 h 6847166"/>
              <a:gd name="connsiteX4" fmla="*/ 0 w 7050847"/>
              <a:gd name="connsiteY4" fmla="*/ 6834165 h 684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50847" h="6847166">
                <a:moveTo>
                  <a:pt x="0" y="6834165"/>
                </a:moveTo>
                <a:lnTo>
                  <a:pt x="0" y="0"/>
                </a:lnTo>
                <a:lnTo>
                  <a:pt x="7050847" y="0"/>
                </a:lnTo>
                <a:lnTo>
                  <a:pt x="3878616" y="6847166"/>
                </a:lnTo>
                <a:lnTo>
                  <a:pt x="0" y="683416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Dowolny kształt: kształt 19">
            <a:extLst>
              <a:ext uri="{FF2B5EF4-FFF2-40B4-BE49-F238E27FC236}">
                <a16:creationId xmlns:a16="http://schemas.microsoft.com/office/drawing/2014/main" id="{0A2B0CD5-0139-4DDC-B838-645CB55D27B8}"/>
              </a:ext>
            </a:extLst>
          </p:cNvPr>
          <p:cNvSpPr/>
          <p:nvPr/>
        </p:nvSpPr>
        <p:spPr>
          <a:xfrm>
            <a:off x="-1" y="0"/>
            <a:ext cx="7105987" cy="6858000"/>
          </a:xfrm>
          <a:custGeom>
            <a:avLst/>
            <a:gdLst>
              <a:gd name="connsiteX0" fmla="*/ 0 w 7050847"/>
              <a:gd name="connsiteY0" fmla="*/ 6834165 h 6847166"/>
              <a:gd name="connsiteX1" fmla="*/ 0 w 7050847"/>
              <a:gd name="connsiteY1" fmla="*/ 0 h 6847166"/>
              <a:gd name="connsiteX2" fmla="*/ 7050847 w 7050847"/>
              <a:gd name="connsiteY2" fmla="*/ 0 h 6847166"/>
              <a:gd name="connsiteX3" fmla="*/ 3878616 w 7050847"/>
              <a:gd name="connsiteY3" fmla="*/ 6847166 h 6847166"/>
              <a:gd name="connsiteX4" fmla="*/ 0 w 7050847"/>
              <a:gd name="connsiteY4" fmla="*/ 6834165 h 684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50847" h="6847166">
                <a:moveTo>
                  <a:pt x="0" y="6834165"/>
                </a:moveTo>
                <a:lnTo>
                  <a:pt x="0" y="0"/>
                </a:lnTo>
                <a:lnTo>
                  <a:pt x="7050847" y="0"/>
                </a:lnTo>
                <a:lnTo>
                  <a:pt x="3878616" y="6847166"/>
                </a:lnTo>
                <a:lnTo>
                  <a:pt x="0" y="683416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8A1616-1C82-49C3-AE31-FD0240C7B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74" y="1408436"/>
            <a:ext cx="5824425" cy="510937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pl-PL" sz="2400" dirty="0">
                <a:solidFill>
                  <a:schemeClr val="bg1"/>
                </a:solidFill>
              </a:rPr>
              <a:t>Nauczyciele współpracują ze środowiskiem lokalnym, nie traktują rodziców jako partnerów lecz przypisują im rolę podległą, co jest zauważalne w zestawieniu wypowiedzi dotyczących współpracy z innymi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nauczycielami oraz rodzicami.</a:t>
            </a:r>
          </a:p>
          <a:p>
            <a:pPr>
              <a:lnSpc>
                <a:spcPct val="110000"/>
              </a:lnSpc>
            </a:pPr>
            <a:r>
              <a:rPr lang="pl-PL" sz="2400" dirty="0">
                <a:solidFill>
                  <a:schemeClr val="bg1"/>
                </a:solidFill>
              </a:rPr>
              <a:t>Tylko w 5 wypowiedziach mamy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deklarację o wymianie informacji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o uczniu i wzajemnym wsparciu. </a:t>
            </a:r>
          </a:p>
          <a:p>
            <a:pPr>
              <a:lnSpc>
                <a:spcPct val="110000"/>
              </a:lnSpc>
            </a:pPr>
            <a:r>
              <a:rPr lang="pl-PL" sz="2400" dirty="0">
                <a:solidFill>
                  <a:schemeClr val="bg1"/>
                </a:solidFill>
              </a:rPr>
              <a:t>Na tej podstawie możemy wnioskować,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że ważniejsza jest tu współpraca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między nauczycielami niż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nauczycielami a rodzicami,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jednak ten wątek wymaga </a:t>
            </a:r>
            <a:br>
              <a:rPr lang="pl-PL" sz="2400" dirty="0">
                <a:solidFill>
                  <a:schemeClr val="bg1"/>
                </a:solidFill>
              </a:rPr>
            </a:br>
            <a:r>
              <a:rPr lang="pl-PL" sz="2400" dirty="0">
                <a:solidFill>
                  <a:schemeClr val="bg1"/>
                </a:solidFill>
              </a:rPr>
              <a:t>dalszych badań.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8A58AAE-8C7D-4FD7-BAED-608CB251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597" y="202618"/>
            <a:ext cx="5981278" cy="1003201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chemeClr val="bg1"/>
                </a:solidFill>
              </a:rPr>
              <a:t>Podsumowanie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5F597BC4-DC19-4B1D-9AD9-1959D1C1A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692528"/>
              </p:ext>
            </p:extLst>
          </p:nvPr>
        </p:nvGraphicFramePr>
        <p:xfrm>
          <a:off x="6017116" y="2654937"/>
          <a:ext cx="5981278" cy="395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113">
                  <a:extLst>
                    <a:ext uri="{9D8B030D-6E8A-4147-A177-3AD203B41FA5}">
                      <a16:colId xmlns:a16="http://schemas.microsoft.com/office/drawing/2014/main" val="2745384777"/>
                    </a:ext>
                  </a:extLst>
                </a:gridCol>
                <a:gridCol w="2875165">
                  <a:extLst>
                    <a:ext uri="{9D8B030D-6E8A-4147-A177-3AD203B41FA5}">
                      <a16:colId xmlns:a16="http://schemas.microsoft.com/office/drawing/2014/main" val="1270281200"/>
                    </a:ext>
                  </a:extLst>
                </a:gridCol>
              </a:tblGrid>
              <a:tr h="673402">
                <a:tc>
                  <a:txBody>
                    <a:bodyPr/>
                    <a:lstStyle/>
                    <a:p>
                      <a:r>
                        <a:rPr lang="pl-PL" sz="2000" dirty="0"/>
                        <a:t>Wypowiedzi dotyczące nauczycieli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Wypowiedzi dotyczące rodziców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2248673340"/>
                  </a:ext>
                </a:extLst>
              </a:tr>
              <a:tr h="387498">
                <a:tc>
                  <a:txBody>
                    <a:bodyPr/>
                    <a:lstStyle/>
                    <a:p>
                      <a:r>
                        <a:rPr lang="pl-PL" sz="2000"/>
                        <a:t>Współpraca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Organizacja imprez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1426002887"/>
                  </a:ext>
                </a:extLst>
              </a:tr>
              <a:tr h="387498">
                <a:tc>
                  <a:txBody>
                    <a:bodyPr/>
                    <a:lstStyle/>
                    <a:p>
                      <a:r>
                        <a:rPr lang="pl-PL" sz="2000"/>
                        <a:t>Dzielenie się widzą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Osiągnięcia uczniów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1629527787"/>
                  </a:ext>
                </a:extLst>
              </a:tr>
              <a:tr h="387498">
                <a:tc>
                  <a:txBody>
                    <a:bodyPr/>
                    <a:lstStyle/>
                    <a:p>
                      <a:r>
                        <a:rPr lang="pl-PL" sz="2000"/>
                        <a:t>Wymiana doświadczeń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Praca z dzieckiem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1695846679"/>
                  </a:ext>
                </a:extLst>
              </a:tr>
              <a:tr h="673402">
                <a:tc>
                  <a:txBody>
                    <a:bodyPr/>
                    <a:lstStyle/>
                    <a:p>
                      <a:r>
                        <a:rPr lang="pl-PL" sz="2000" dirty="0"/>
                        <a:t>Wspólne rozwiązywanie problemów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Poradnictwo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98331556"/>
                  </a:ext>
                </a:extLst>
              </a:tr>
              <a:tr h="673402">
                <a:tc>
                  <a:txBody>
                    <a:bodyPr/>
                    <a:lstStyle/>
                    <a:p>
                      <a:r>
                        <a:rPr lang="pl-PL" sz="2000"/>
                        <a:t>Wspólne lekcje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r>
                        <a:rPr lang="pl-PL" sz="2000"/>
                        <a:t>Spotkania (indywidualne, grupowe, lekcje otwarte)</a:t>
                      </a:r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2183751202"/>
                  </a:ext>
                </a:extLst>
              </a:tr>
              <a:tr h="387498">
                <a:tc>
                  <a:txBody>
                    <a:bodyPr/>
                    <a:lstStyle/>
                    <a:p>
                      <a:r>
                        <a:rPr lang="pl-PL" sz="2000"/>
                        <a:t>Więzi międzyprzedmiotowe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endParaRPr lang="pl-PL" sz="2000"/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82635882"/>
                  </a:ext>
                </a:extLst>
              </a:tr>
              <a:tr h="387498">
                <a:tc>
                  <a:txBody>
                    <a:bodyPr/>
                    <a:lstStyle/>
                    <a:p>
                      <a:r>
                        <a:rPr lang="pl-PL" sz="2000"/>
                        <a:t>Wymiana informacji</a:t>
                      </a:r>
                    </a:p>
                  </a:txBody>
                  <a:tcPr marL="44741" marR="44741" marT="22370" marB="22370"/>
                </a:tc>
                <a:tc>
                  <a:txBody>
                    <a:bodyPr/>
                    <a:lstStyle/>
                    <a:p>
                      <a:endParaRPr lang="pl-PL" sz="2000" dirty="0"/>
                    </a:p>
                  </a:txBody>
                  <a:tcPr marL="44741" marR="44741" marT="22370" marB="22370"/>
                </a:tc>
                <a:extLst>
                  <a:ext uri="{0D108BD9-81ED-4DB2-BD59-A6C34878D82A}">
                    <a16:rowId xmlns:a16="http://schemas.microsoft.com/office/drawing/2014/main" val="185348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188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58AAE-8C7D-4FD7-BAED-608CB251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8A1616-1C82-49C3-AE31-FD0240C7B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815" y="1632857"/>
            <a:ext cx="8191500" cy="5072743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pl-PL" dirty="0"/>
              <a:t>Współpraca z rodzicami w największym stopniu opiera się na kwestiach organizacyjnych, otwiera przed rodzicami możliwość zaangażowania się w pracę szkoły, utworzenia więzi, która przyczynia się do odczuwania wspólnotowości z osobami i instytucjami, dla których utrzymanie polskości jest istotnym elementem wychowania.</a:t>
            </a:r>
          </a:p>
          <a:p>
            <a:pPr>
              <a:lnSpc>
                <a:spcPct val="110000"/>
              </a:lnSpc>
            </a:pPr>
            <a:r>
              <a:rPr lang="pl-PL" dirty="0"/>
              <a:t>Nauczyciele, przyczyniają się także do łagodzenia poczucia odizolowania i samotności rodziców, stojących wobec problemów edukacyjnych i wychowawczych. W relacjach nauczyciel-rodzic jest miejsce i na budowanie osiągnięć uczniów, poradnictwo i wspólne rozwiązywanie problemów. </a:t>
            </a:r>
            <a:endParaRPr lang="pl-PL" dirty="0"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ścisk dłoni">
            <a:extLst>
              <a:ext uri="{FF2B5EF4-FFF2-40B4-BE49-F238E27FC236}">
                <a16:creationId xmlns:a16="http://schemas.microsoft.com/office/drawing/2014/main" id="{9ADEE4C4-376B-49A4-B30C-6E1D96E31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431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A58AAE-8C7D-4FD7-BAED-608CB251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8A1616-1C82-49C3-AE31-FD0240C7B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2" y="1719943"/>
            <a:ext cx="8567057" cy="4386169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600" dirty="0"/>
              <a:t>W prezentowanych badaniach zauważalne jest „odejście od pierwotnego znaczenia przypisywanego małej ojczyźnie (przestrzeń bezpieczna, zamknięta) na rzecz traktowania jej jako miejsca spotkania i współdziałania” (Szczurek-Boruta, 2014, s. 38).</a:t>
            </a:r>
          </a:p>
          <a:p>
            <a:r>
              <a:rPr lang="pl-PL" sz="2600" dirty="0"/>
              <a:t>Edukacja dotycząca Polaków mieszkających na terytorium Litwy podlega dodatkowo wpływom ze strony organizacji wspierających m.in. mniejszości, które starają się wesprzeć nauczycieli w ich pracy zawodowej organizując m.in. kursy, szkolenia.</a:t>
            </a:r>
          </a:p>
          <a:p>
            <a:r>
              <a:rPr lang="pl-PL" sz="2600" dirty="0"/>
              <a:t>W podejmowanej przez nauczycieli współpracy, ważną rolę pełnią instytucje z obydwu stron granicy.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Uścisk dłoni">
            <a:extLst>
              <a:ext uri="{FF2B5EF4-FFF2-40B4-BE49-F238E27FC236}">
                <a16:creationId xmlns:a16="http://schemas.microsoft.com/office/drawing/2014/main" id="{9ADEE4C4-376B-49A4-B30C-6E1D96E31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F278DB97-1425-48FB-89E8-1738DD24B988}"/>
              </a:ext>
            </a:extLst>
          </p:cNvPr>
          <p:cNvSpPr txBox="1"/>
          <p:nvPr/>
        </p:nvSpPr>
        <p:spPr>
          <a:xfrm>
            <a:off x="156011" y="6536314"/>
            <a:ext cx="1162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Szczurek-Boruta, A. (2014). Trwałość i zmiana. Edukacja w środowisku lokalnym – w kręgu potrzeb i oczekiwań. Studia pedagogiczne t. LXVII/2014. S. 37-52.</a:t>
            </a:r>
          </a:p>
        </p:txBody>
      </p:sp>
    </p:spTree>
    <p:extLst>
      <p:ext uri="{BB962C8B-B14F-4D97-AF65-F5344CB8AC3E}">
        <p14:creationId xmlns:p14="http://schemas.microsoft.com/office/powerpoint/2010/main" val="3511055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78AAB-F997-43A4-90FF-42BA4F32B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cs typeface="Calibri Light"/>
              </a:rPr>
              <a:t>Tytułem</a:t>
            </a:r>
            <a:r>
              <a:rPr lang="en-US" sz="4000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US" sz="4000">
                <a:solidFill>
                  <a:srgbClr val="FFFFFF"/>
                </a:solidFill>
                <a:cs typeface="Calibri Light"/>
              </a:rPr>
              <a:t>dygresji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0A4F4-ED36-436B-8E2C-356529B7C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240498"/>
            <a:ext cx="9708995" cy="4498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>
                <a:cs typeface="Calibri"/>
              </a:rPr>
              <a:t>Rodzice nie są zadowolenie z podrzędnej roli, którą pełnią w edukacji, szczególnie w przestrzeni szkoły. Chcą mieć wpływ na jakość edukacji </a:t>
            </a:r>
            <a:br>
              <a:rPr lang="pl-PL" sz="2400" dirty="0">
                <a:cs typeface="Calibri"/>
              </a:rPr>
            </a:br>
            <a:r>
              <a:rPr lang="pl-PL" sz="2400" dirty="0">
                <a:cs typeface="Calibri"/>
              </a:rPr>
              <a:t>w polskich szkołach na Litwie. Dlatego z inicjatywy przedsiębiorców-rodziców, od kilku lat realizowane są działania mające na celu wzmocnienie nauczycieli w ich pracy (szkolenia), aktywizacji uczniów (konkursy tematyczne), czy wsparcia wychowawczego rodziców (wzmocnienie </a:t>
            </a:r>
            <a:br>
              <a:rPr lang="pl-PL" sz="2400" dirty="0">
                <a:cs typeface="Calibri"/>
              </a:rPr>
            </a:br>
            <a:r>
              <a:rPr lang="pl-PL" sz="2400" dirty="0">
                <a:cs typeface="Calibri"/>
              </a:rPr>
              <a:t>działu „Wychowanie” w magazynie Kuriera Wileńskiego). Ta aktywność stawia ich w roli równorzędnej lub nawet nadrzędnej (organizatorów procesu edukacji) wobec nauczycieli. Ale trzeba przyznać, że wśród rodziców są to wyjątki, a nie reguła.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1890963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75CDD4D-B939-4651-A77A-7FAC769F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42" y="637953"/>
            <a:ext cx="10226444" cy="3189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Dziękujemy</a:t>
            </a:r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za </a:t>
            </a:r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uwagę</a:t>
            </a: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09E60F9-E772-4319-AF27-6A5EC9F93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5342" y="4377268"/>
            <a:ext cx="7970903" cy="128058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2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9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A039745-4032-4141-BE33-D04792C64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Cechy środowiska lokalnego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889889-4802-4541-A8CB-F160FD192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wyrazistość granic terytorialnych oraz infrastruktury (w tym instytucje edukacyjne, kulturalne, socjalne, usługowe itp.), 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istnienie grup o charakterze wspólnotowym, świadomość mieszkańców </a:t>
            </a:r>
            <a:br>
              <a:rPr lang="pl-PL" sz="2400" dirty="0"/>
            </a:br>
            <a:r>
              <a:rPr lang="pl-PL" sz="2400" dirty="0"/>
              <a:t>o swojej przynależności do społeczności lokalnej, poczucie jedności, system kontroli społecznej bez udziału profesjonalnych funkcjonariuszy, 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istnienie jawnych sił społecznych (wolontariuszy, stowarzyszeń itp.),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nasilone kontakty osobowe wśród dzieci i młodzieży, 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sieć stosunków, które służą wzbogaceniu życia prywatnego. </a:t>
            </a:r>
          </a:p>
        </p:txBody>
      </p:sp>
    </p:spTree>
    <p:extLst>
      <p:ext uri="{BB962C8B-B14F-4D97-AF65-F5344CB8AC3E}">
        <p14:creationId xmlns:p14="http://schemas.microsoft.com/office/powerpoint/2010/main" val="1850722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0584B13-B907-455C-8839-769BB3A81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Szkoła i jej środowiskowy charakter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385839-DC26-4BA1-8769-AF71E3EB4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W szkole koncentruje się wiele interakcji społecznych, wywodzących się </a:t>
            </a:r>
            <a:br>
              <a:rPr lang="pl-PL" sz="2400" dirty="0"/>
            </a:br>
            <a:r>
              <a:rPr lang="pl-PL" sz="2400" dirty="0"/>
              <a:t>z osób, instytucji, grup społecznych. Szkoła ma więc charakter środowiskowy, a jej działalność „jest ukierunkowana na zaspokajanie potrzeb społeczności lokalnej w zakresie opieki i wychowania, pomocy oraz wsparcia społecznego </a:t>
            </a:r>
            <a:br>
              <a:rPr lang="pl-PL" sz="2400" dirty="0"/>
            </a:br>
            <a:r>
              <a:rPr lang="pl-PL" sz="2400" dirty="0"/>
              <a:t>i pracy kulturalno-oświatowej. (…). Inspiruje, ukierunkowuje i integruje oddziaływania społeczno-edukacyjne wszystkich placówek, instytucji i grup społecznych środowiska” (Winiarski, 2017, </a:t>
            </a:r>
            <a:r>
              <a:rPr lang="pl-PL" dirty="0"/>
              <a:t>s</a:t>
            </a:r>
            <a:r>
              <a:rPr lang="pl-PL" sz="2400" dirty="0"/>
              <a:t>. 265).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530FB9E-21BB-4EC1-B3EB-38CDD8FB8FD3}"/>
              </a:ext>
            </a:extLst>
          </p:cNvPr>
          <p:cNvSpPr txBox="1"/>
          <p:nvPr/>
        </p:nvSpPr>
        <p:spPr>
          <a:xfrm>
            <a:off x="1119322" y="6491807"/>
            <a:ext cx="10715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Winiarski, M. (2017). </a:t>
            </a:r>
            <a:r>
              <a:rPr lang="pl-PL" sz="1200" i="1" dirty="0"/>
              <a:t>W kręgu pedagogiki społecznej. Studia - szkice - refleksje.</a:t>
            </a:r>
            <a:r>
              <a:rPr lang="pl-PL" sz="1200" dirty="0"/>
              <a:t> Łódź-Warszawa: Społeczna Akademia Nauk. Łódź</a:t>
            </a:r>
            <a:endParaRPr lang="pl-PL" sz="1000" dirty="0"/>
          </a:p>
        </p:txBody>
      </p:sp>
    </p:spTree>
    <p:extLst>
      <p:ext uri="{BB962C8B-B14F-4D97-AF65-F5344CB8AC3E}">
        <p14:creationId xmlns:p14="http://schemas.microsoft.com/office/powerpoint/2010/main" val="427893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C9D3DD-B661-441E-B229-8B1EA08BE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Nauczyciele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5C1C61-C52F-408F-87DD-C93806F79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l-PL" sz="2400" dirty="0"/>
              <a:t>Nauczyciel jest osobą, dla której środowisko szkoły jest nie tylko miejscem pracy, lecz także miejscem współdziałania, współpracy, relacji. Na nauczycielu spoczywa decyzja, kiedy i z kim będzie nawiązywał kontakty, kogo zaprosi do współpracy. </a:t>
            </a:r>
          </a:p>
        </p:txBody>
      </p:sp>
    </p:spTree>
    <p:extLst>
      <p:ext uri="{BB962C8B-B14F-4D97-AF65-F5344CB8AC3E}">
        <p14:creationId xmlns:p14="http://schemas.microsoft.com/office/powerpoint/2010/main" val="362670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14F751C-FC6F-45DB-BFE6-BA11B3A60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 dirty="0">
                <a:solidFill>
                  <a:srgbClr val="FFFFFF"/>
                </a:solidFill>
              </a:rPr>
              <a:t>Rodzice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882D20-8738-4BB2-9C4E-8AB3D6693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4127046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ważny partner nauczycieli w ich działaniach wychowawczych </a:t>
            </a:r>
            <a:br>
              <a:rPr lang="pl-PL" sz="2400" dirty="0"/>
            </a:br>
            <a:r>
              <a:rPr lang="pl-PL" sz="2400" dirty="0"/>
              <a:t>i edukacyjnych,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partnerstwo budowane z rodzicami, opiera się na postrzeganiu uczniów jako dzieci, z integralną rolą zarówno szkoły, jak i rodziny w ich rozwoju, co tworzy sfery wpływów domu i szkoły wzajemnych, zachodzących na siebie, 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chociaż to głównie szkoła uczy, lecz także do jej zadań należy zapewnianie wsparcia dla rodziców, umożliwianie tworzenie sieci wsparcia czy kierowanie ich do osób, które mogą pomóc w konkretnych problemach edukacyjnych i wychowawczych, co sprzyja osiągnięciom uczniów.</a:t>
            </a:r>
          </a:p>
        </p:txBody>
      </p:sp>
    </p:spTree>
    <p:extLst>
      <p:ext uri="{BB962C8B-B14F-4D97-AF65-F5344CB8AC3E}">
        <p14:creationId xmlns:p14="http://schemas.microsoft.com/office/powerpoint/2010/main" val="1885037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B1E288F-C877-4407-AF04-5F7A01A81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 b="1">
                <a:solidFill>
                  <a:srgbClr val="FFFFFF"/>
                </a:solidFill>
              </a:rPr>
              <a:t>Nauczyciele szkół polskich na Litwie</a:t>
            </a:r>
            <a:br>
              <a:rPr lang="pl-PL" sz="4000" b="1">
                <a:solidFill>
                  <a:srgbClr val="FFFFFF"/>
                </a:solidFill>
              </a:rPr>
            </a:br>
            <a:r>
              <a:rPr lang="pl-PL" sz="4000" b="1">
                <a:solidFill>
                  <a:srgbClr val="FFFFFF"/>
                </a:solidFill>
              </a:rPr>
              <a:t>stowarzyszenia nauczycieli</a:t>
            </a:r>
            <a:endParaRPr lang="pl-PL" sz="400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D3E47F-BDA1-4A56-8E0B-480F0ABE2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na Litwie funkcjonuje wiele stowarzyszeń (asocjacji) zrzeszających nauczycieli konkretnego przedmiotu,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ich zakres działania jest ogólnokrajowy, co sprzyja temu aby instytucje oświatowe w ramach współpracy prosiły je o opinię ekspercką (np. odnośnie podstawy programowej, podręczników),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stowarzyszenia zrzeszają wszystkich chętnych i aktywnych nauczycieli,</a:t>
            </a:r>
          </a:p>
        </p:txBody>
      </p:sp>
    </p:spTree>
    <p:extLst>
      <p:ext uri="{BB962C8B-B14F-4D97-AF65-F5344CB8AC3E}">
        <p14:creationId xmlns:p14="http://schemas.microsoft.com/office/powerpoint/2010/main" val="72781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F661D24-10B5-4F55-9A80-7762D1A7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rgbClr val="FFFFFF"/>
                </a:solidFill>
              </a:rPr>
              <a:t>Stowarzyszenia nauczycieli szkół polskich na Litwie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D3C125-0453-45ED-AEFC-38A1B0628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W ciągu kilku ostatnich lat na Litwie obserwuje się tendencję do wzmacniania stowarzyszeń. Taką inicjatywę poparło również Ministerstwo Oświaty, Nauki i Sportu Litwy, czego przykładem jest zaproszenie do konsultacji społecznych dotyczących odnawiania podstaw programowych, m.in. stowarzyszeń.</a:t>
            </a:r>
          </a:p>
          <a:p>
            <a:pPr>
              <a:lnSpc>
                <a:spcPct val="100000"/>
              </a:lnSpc>
            </a:pPr>
            <a:r>
              <a:rPr lang="pl-PL" sz="2400" dirty="0"/>
              <a:t>Na Litwie w środowisku polskim istnieją dwa stowarzyszenia: </a:t>
            </a:r>
          </a:p>
          <a:p>
            <a:pPr lvl="1">
              <a:lnSpc>
                <a:spcPct val="100000"/>
              </a:lnSpc>
            </a:pPr>
            <a:r>
              <a:rPr lang="pl-PL" sz="2000" dirty="0"/>
              <a:t>Stowarzyszenie Nauczycieli Szkół Polskich „Macierz Szkolna” </a:t>
            </a:r>
          </a:p>
          <a:p>
            <a:pPr lvl="1">
              <a:lnSpc>
                <a:spcPct val="100000"/>
              </a:lnSpc>
            </a:pPr>
            <a:r>
              <a:rPr lang="pl-PL" sz="2000" dirty="0"/>
              <a:t>Stowarzyszenie Polonistów na Litwie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4111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0598BD4-9C9E-4DFD-ADA8-88DD5137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Stowarzyszenie Nauczycieli Szkół Polskich „Macierz Szkolna”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7984E3-DFBB-410D-90F0-31B40C91B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296833"/>
            <a:ext cx="9708995" cy="429898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000" dirty="0"/>
              <a:t>zrzeszająca dyrektorów wszystkich polskich szkół na Litwie i nauczycieli różnych przedmiotów,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działa na rzecz wspólnego dobra, pełni funkcje edukacyjne, rekreacyjno-kreatywne, pomocowo-opiekuńcze, integracyjno-regulacyjne, organizuje liczne konkursy,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pełni rolę łącznika pomiędzy instytucjami z Polski a placówkami oświatowymi z polskim językiem nauczania na Litwie,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we współpracy z różnymi organizacjami i instytucjami z Polski stowarzyszenie organizuje dla nauczycieli i wychowawców szkolenia, kursy doskonalące, zajęcia warsztatowe,</a:t>
            </a:r>
          </a:p>
          <a:p>
            <a:pPr>
              <a:lnSpc>
                <a:spcPct val="100000"/>
              </a:lnSpc>
            </a:pPr>
            <a:r>
              <a:rPr lang="pl-PL" sz="2000" dirty="0"/>
              <a:t>reprezentuje opinię, nie tylko jej członków, czyli nauczycieli, ale całego polskiego środowiska szkolnego na najwyższych szczeblach Litwy i Polski.</a:t>
            </a:r>
          </a:p>
        </p:txBody>
      </p:sp>
    </p:spTree>
    <p:extLst>
      <p:ext uri="{BB962C8B-B14F-4D97-AF65-F5344CB8AC3E}">
        <p14:creationId xmlns:p14="http://schemas.microsoft.com/office/powerpoint/2010/main" val="8876902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60741B72655A4AA1E6234B09BD6465" ma:contentTypeVersion="3" ma:contentTypeDescription="Create a new document." ma:contentTypeScope="" ma:versionID="9a59c424786a019b3a16f2cd19bf8e8e">
  <xsd:schema xmlns:xsd="http://www.w3.org/2001/XMLSchema" xmlns:xs="http://www.w3.org/2001/XMLSchema" xmlns:p="http://schemas.microsoft.com/office/2006/metadata/properties" xmlns:ns2="d1504991-3c69-4df4-aebb-08ba49ecbc49" targetNamespace="http://schemas.microsoft.com/office/2006/metadata/properties" ma:root="true" ma:fieldsID="4d4dbf121daf926bcde5b11770b89daa" ns2:_="">
    <xsd:import namespace="d1504991-3c69-4df4-aebb-08ba49ecb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504991-3c69-4df4-aebb-08ba49ecb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0C4B07-E01B-4C9E-AA77-BE73CC1CA081}"/>
</file>

<file path=customXml/itemProps2.xml><?xml version="1.0" encoding="utf-8"?>
<ds:datastoreItem xmlns:ds="http://schemas.openxmlformats.org/officeDocument/2006/customXml" ds:itemID="{689C27A4-EC29-4804-B4D0-DF9D62C196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73307D-3DA4-4A15-A902-92A98ED378F1}">
  <ds:schemaRefs>
    <ds:schemaRef ds:uri="http://purl.org/dc/terms/"/>
    <ds:schemaRef ds:uri="http://purl.org/dc/dcmitype/"/>
    <ds:schemaRef ds:uri="7a5cc433-be19-4c84-b3bd-87fa20f5b867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6bae954e-4912-45f7-aa38-b910faf0913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1931</Words>
  <Application>Microsoft Office PowerPoint</Application>
  <PresentationFormat>Panoramiczny</PresentationFormat>
  <Paragraphs>142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Motyw pakietu Office</vt:lpstr>
      <vt:lpstr>Współpraca nauczycieli szkół polskich na Litwie  ze środowiskiem lokalnym</vt:lpstr>
      <vt:lpstr>Słowem wstępu</vt:lpstr>
      <vt:lpstr>Cechy środowiska lokalnego</vt:lpstr>
      <vt:lpstr>Szkoła i jej środowiskowy charakter</vt:lpstr>
      <vt:lpstr>Nauczyciele</vt:lpstr>
      <vt:lpstr>Rodzice</vt:lpstr>
      <vt:lpstr>Nauczyciele szkół polskich na Litwie stowarzyszenia nauczycieli</vt:lpstr>
      <vt:lpstr>Stowarzyszenia nauczycieli szkół polskich na Litwie</vt:lpstr>
      <vt:lpstr>Stowarzyszenie Nauczycieli Szkół Polskich „Macierz Szkolna” </vt:lpstr>
      <vt:lpstr>Stowarzyszenie Polonistów na Litwie</vt:lpstr>
      <vt:lpstr>Koła metodyczne</vt:lpstr>
      <vt:lpstr>Koła metodyczne przy wydziałach oświaty</vt:lpstr>
      <vt:lpstr>Badania własne</vt:lpstr>
      <vt:lpstr>Charakterystyka grupy</vt:lpstr>
      <vt:lpstr>Wykształcenie respondentów</vt:lpstr>
      <vt:lpstr>Współpraca  z nauczycielami ze swojej szkoły</vt:lpstr>
      <vt:lpstr>Współpraca  nauczycieli  z rodzicami uczniów</vt:lpstr>
      <vt:lpstr>Współpraca  z nauczycielami z innej polskiej szkoły na Litwie</vt:lpstr>
      <vt:lpstr>Współpraca z instytucjami z Litwy</vt:lpstr>
      <vt:lpstr>Współpraca  z nauczycielami ze szkół  zlokalizowanych w Polsce</vt:lpstr>
      <vt:lpstr>Współpraca  z instytucjami  w Polsce</vt:lpstr>
      <vt:lpstr>Działania na rzecz społeczności lokalnej</vt:lpstr>
      <vt:lpstr>Podsumowanie</vt:lpstr>
      <vt:lpstr>Podsumowanie</vt:lpstr>
      <vt:lpstr>Podsumowanie</vt:lpstr>
      <vt:lpstr>Podsumowanie</vt:lpstr>
      <vt:lpstr>Tytułem dygresji</vt:lpstr>
      <vt:lpstr>Dziękujemy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Współpraca nauczycieli szkół polskich na Litwie  ze środowiskiem lokalnym</dc:title>
  <dc:creator>Maria Trzcińska-Król</dc:creator>
  <cp:lastModifiedBy>Maria Trzcińska-Król</cp:lastModifiedBy>
  <cp:revision>4</cp:revision>
  <dcterms:created xsi:type="dcterms:W3CDTF">2020-12-09T16:33:34Z</dcterms:created>
  <dcterms:modified xsi:type="dcterms:W3CDTF">2020-12-16T17:18:43Z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0x0101007760741B72655A4AA1E6234B09BD6465</vt:lpwstr>
  </property>
</Properties>
</file>