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7" r:id="rId4"/>
    <p:sldId id="261" r:id="rId5"/>
    <p:sldId id="262" r:id="rId6"/>
    <p:sldId id="263" r:id="rId7"/>
    <p:sldId id="264" r:id="rId8"/>
    <p:sldId id="266" r:id="rId9"/>
    <p:sldId id="267" r:id="rId10"/>
    <p:sldId id="278" r:id="rId11"/>
    <p:sldId id="268" r:id="rId12"/>
    <p:sldId id="279" r:id="rId13"/>
    <p:sldId id="280" r:id="rId14"/>
    <p:sldId id="281" r:id="rId15"/>
    <p:sldId id="282" r:id="rId16"/>
    <p:sldId id="283" r:id="rId17"/>
    <p:sldId id="284" r:id="rId18"/>
    <p:sldId id="269" r:id="rId19"/>
    <p:sldId id="270" r:id="rId20"/>
    <p:sldId id="271" r:id="rId21"/>
    <p:sldId id="259" r:id="rId22"/>
    <p:sldId id="26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216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1780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5349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0354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3455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2896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7415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198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57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75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311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11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13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134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335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19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7AF8C-8F5E-4C77-9FA5-07AFF2C12A5C}" type="datetimeFigureOut">
              <a:rPr lang="pl-PL" smtClean="0"/>
              <a:t>10.12.2020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695772-33B5-4B1E-B621-1830B6DC1B1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62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3EC197-E519-41B1-BCE1-C40AD194B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077" y="2268609"/>
            <a:ext cx="8131203" cy="1646302"/>
          </a:xfrm>
        </p:spPr>
        <p:txBody>
          <a:bodyPr/>
          <a:lstStyle/>
          <a:p>
            <a:pPr algn="l"/>
            <a:r>
              <a:rPr lang="pl-PL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 „Oddaj mu!” do „Zmieniamy szkołę” </a:t>
            </a:r>
            <a:br>
              <a:rPr lang="pl-PL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dylematy rodzicielskie wobec zjawiska przemocy rówieśniczej w szkole</a:t>
            </a:r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B520428-E888-4288-9BEB-9176C021D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6360" y="5422433"/>
            <a:ext cx="7766936" cy="1096899"/>
          </a:xfrm>
        </p:spPr>
        <p:txBody>
          <a:bodyPr>
            <a:normAutofit/>
          </a:bodyPr>
          <a:lstStyle/>
          <a:p>
            <a:r>
              <a:rPr lang="pl-PL" sz="1600" i="1" dirty="0"/>
              <a:t>Dr Małgorzata Słowik</a:t>
            </a:r>
          </a:p>
          <a:p>
            <a:r>
              <a:rPr lang="pl-PL" sz="1600" i="1" dirty="0"/>
              <a:t>Akademia Pomorska w Słupsku </a:t>
            </a:r>
          </a:p>
        </p:txBody>
      </p:sp>
    </p:spTree>
    <p:extLst>
      <p:ext uri="{BB962C8B-B14F-4D97-AF65-F5344CB8AC3E}">
        <p14:creationId xmlns:p14="http://schemas.microsoft.com/office/powerpoint/2010/main" val="445974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43BD3C-5105-4392-9897-78BE9578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71" y="138871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Co mogę zrobić? – zakres i sposób ingerowania w sytuację dziecka 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rodzice mogą </a:t>
            </a: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 zrobić, by pomóc dziecku? 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czy w ogóle warto szukać pomocy w szkole?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jak udowodnić przemoc, czy ktoś im uwierzy?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możliwość zawiadomienia policji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zastraszanie, grożenie krzywdzicielom 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i używanie wobec nich przemocy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przeniesienie dziecka do innej szkoły, 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a nawet przejście na edukację domową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rodzice mogą </a:t>
            </a: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podpowiedzieć dziecku, 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poradziło sobie z sytuacją? 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„oddaj, broń się”, „</a:t>
            </a:r>
            <a:r>
              <a:rPr lang="pl-PL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mścij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się”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„nie zwracaj na to uwagi”</a:t>
            </a:r>
            <a:br>
              <a:rPr lang="pl-PL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BF20849-6E84-49C1-8660-53CC45B028B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232" y="2372497"/>
            <a:ext cx="5796349" cy="4405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2542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FDE852-0783-4483-942E-CE8F119F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19" y="55098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pl-PL" sz="3200" dirty="0"/>
              <a:t>2. Wartości i zasady leżące u podstaw rozwiązywania rodzicielskich dylematów wobec przemocy rówieśniczej w szkole</a:t>
            </a:r>
            <a:br>
              <a:rPr lang="pl-PL" sz="3200" dirty="0"/>
            </a:br>
            <a:r>
              <a:rPr lang="pl-PL" sz="3200" dirty="0"/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przestrzeganie prawa i legalnych procedur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wychowanie dziecka poprzez własny przykład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ycie skutecznym „za wszelką cenę”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w kontekście działań samych dzieci</a:t>
            </a: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w kontekście działań rodziców</a:t>
            </a: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wzmacnianie samodzielności dziecka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- uczenia dzieci asertywnych rozwiązań </a:t>
            </a:r>
          </a:p>
          <a:p>
            <a:pPr marL="457200" lvl="1" indent="0">
              <a:buNone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- umożliwienie dziecku trenowania umiejętności samoobrony</a:t>
            </a:r>
          </a:p>
          <a:p>
            <a:r>
              <a:rPr lang="pl-PL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dbanie o bezpieczeństwo dziecka</a:t>
            </a:r>
          </a:p>
          <a:p>
            <a:r>
              <a:rPr lang="pl-PL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solidaryzowanie się z dzieckiem</a:t>
            </a: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uwzględnianie szerszego kontekstu zgłaszanych przez dziecko zdarzeń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7378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przestrzeganie prawa i legalnych procedur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pic>
        <p:nvPicPr>
          <p:cNvPr id="6" name="Symbol zastępczy zawartości 3">
            <a:extLst>
              <a:ext uri="{FF2B5EF4-FFF2-40B4-BE49-F238E27FC236}">
                <a16:creationId xmlns:a16="http://schemas.microsoft.com/office/drawing/2014/main" id="{563202BE-EE96-4152-AF0B-ACC5BF49C54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90" y="2360142"/>
            <a:ext cx="5802923" cy="44030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8185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wychowanie dziecka poprzez własny przykład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F37B19A9-7D4A-430D-866D-7F0F5EA3E48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6" y="2286000"/>
            <a:ext cx="5851207" cy="4458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9054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ycie skutecznym „za wszelką cenę”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 w kontekście działań samych dzieci</a:t>
            </a: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 kontekście działań rodziców</a:t>
            </a: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Symbol zastępczy zawartości 3">
            <a:extLst>
              <a:ext uri="{FF2B5EF4-FFF2-40B4-BE49-F238E27FC236}">
                <a16:creationId xmlns:a16="http://schemas.microsoft.com/office/drawing/2014/main" id="{24411D08-DB0E-4821-BB32-46DD8D45E81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231" y="2520778"/>
            <a:ext cx="5477767" cy="423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Przestępstwo poza terenem szkoły - konieczność reakcji">
            <a:extLst>
              <a:ext uri="{FF2B5EF4-FFF2-40B4-BE49-F238E27FC236}">
                <a16:creationId xmlns:a16="http://schemas.microsoft.com/office/drawing/2014/main" id="{E0677A7E-9CB6-489A-B8B5-057F89753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244" y="89458"/>
            <a:ext cx="5960525" cy="423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755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wzmacnianie samodzielności dziecka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457200" lvl="1" indent="0">
              <a:buNone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- uczenia dzieci asertywnych rozwiązań </a:t>
            </a:r>
          </a:p>
          <a:p>
            <a:pPr marL="457200" lvl="1" indent="0">
              <a:buNone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- umożliwienie dziecku trenowania umiejętności samoobrony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C44A2BB0-4828-4CAA-95AF-3102A72F1F0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96215" y="81070"/>
            <a:ext cx="5290911" cy="45652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Asertywność - czym jest i jak ją w sobie wypracować?">
            <a:extLst>
              <a:ext uri="{FF2B5EF4-FFF2-40B4-BE49-F238E27FC236}">
                <a16:creationId xmlns:a16="http://schemas.microsoft.com/office/drawing/2014/main" id="{F8A4984B-FBF7-4186-BAA3-3F0D8AC68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73" y="2842054"/>
            <a:ext cx="6096000" cy="388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612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dbanie o bezpieczeństwo dziecka</a:t>
            </a:r>
          </a:p>
        </p:txBody>
      </p:sp>
      <p:pic>
        <p:nvPicPr>
          <p:cNvPr id="5" name="Symbol zastępczy zawartości 3" descr="advertising free, support, the son of">
            <a:extLst>
              <a:ext uri="{FF2B5EF4-FFF2-40B4-BE49-F238E27FC236}">
                <a16:creationId xmlns:a16="http://schemas.microsoft.com/office/drawing/2014/main" id="{2A4C1641-BB90-4622-8AB5-5A7C4E347B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70" y="2384854"/>
            <a:ext cx="6078241" cy="4418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1127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4F035-F584-45AB-87A0-38FE54564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80" y="765543"/>
            <a:ext cx="8596668" cy="3880773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solidaryzowanie się z dzieckiem</a:t>
            </a: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uwzględnianie szerszego kontekstu zgłaszanych przez dziecko zdarzeń</a:t>
            </a:r>
            <a:endParaRPr lang="pl-PL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77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309D81-F020-4B45-98FB-B018A1D4F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200" dirty="0"/>
              <a:t>3. Postawa upraszczania, komplikowania ponad miarę i przykłady konstruktywnych rozwiązań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7D6FAA-4002-4FC4-84EB-B1CE2CC9A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Postawa upraszczania – impulsywność w działaniu </a:t>
            </a:r>
          </a:p>
          <a:p>
            <a:pPr marL="0" indent="0"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Postawa komplikowania ponad miarę – „nieprzytomni ludzie”</a:t>
            </a:r>
          </a:p>
          <a:p>
            <a:pPr marL="0" indent="0"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Przykłady konstruktywnych rozwiązań – namysł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1588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10FAB1-E72B-400B-B364-DC8B585D6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Dyskusja i wnioski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DA460B-76A7-4876-947A-E138F7B69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837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A7FC0-89BA-470A-A650-80CFA6FD6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755" y="1227438"/>
            <a:ext cx="8596668" cy="1320800"/>
          </a:xfrm>
        </p:spPr>
        <p:txBody>
          <a:bodyPr/>
          <a:lstStyle/>
          <a:p>
            <a:r>
              <a:rPr lang="pl-PL" dirty="0"/>
              <a:t>Wprowadzenie 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3AFF66B-56CE-46E0-8944-FF1A1C5043E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957" y="1227437"/>
            <a:ext cx="6104237" cy="55399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7579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A9F135-0AC6-42CD-8366-CED655C8C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2967" y="5665789"/>
            <a:ext cx="2874758" cy="664673"/>
          </a:xfrm>
        </p:spPr>
        <p:txBody>
          <a:bodyPr/>
          <a:lstStyle/>
          <a:p>
            <a:pPr marL="0" indent="0">
              <a:buNone/>
            </a:pPr>
            <a:r>
              <a:rPr lang="pl-PL" i="1" dirty="0"/>
              <a:t>Dziękuję za uwagę </a:t>
            </a:r>
          </a:p>
          <a:p>
            <a:pPr marL="0" indent="0">
              <a:buNone/>
            </a:pPr>
            <a:endParaRPr lang="pl-PL" i="1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624992E-497E-4835-97FA-441FB71BB93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05" y="147450"/>
            <a:ext cx="5497217" cy="6563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015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DBC5D6-CFCA-45BE-9C02-DF21FDE73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Problematyka przemocy rówieśniczej </a:t>
            </a:r>
            <a:br>
              <a:rPr lang="pl-PL" dirty="0"/>
            </a:br>
            <a:r>
              <a:rPr lang="pl-PL" dirty="0"/>
              <a:t>– z perspektywy rodziców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01E696-39F3-4CA2-96FB-1DBAD71A4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46743"/>
            <a:ext cx="8596668" cy="3880773"/>
          </a:xfrm>
        </p:spPr>
        <p:txBody>
          <a:bodyPr/>
          <a:lstStyle/>
          <a:p>
            <a:r>
              <a:rPr lang="pl-PL" dirty="0"/>
              <a:t>Co to jest przemoc rówieśnicza? Czym różni się od żartu, niewinnego dokuczania?</a:t>
            </a:r>
          </a:p>
          <a:p>
            <a:r>
              <a:rPr lang="pl-PL" dirty="0"/>
              <a:t>Jak się objawia, jakie są jej formy?</a:t>
            </a:r>
          </a:p>
          <a:p>
            <a:r>
              <a:rPr lang="pl-PL" dirty="0"/>
              <a:t>Jakie są skutki jej doświadczania?</a:t>
            </a:r>
          </a:p>
          <a:p>
            <a:r>
              <a:rPr lang="pl-PL" dirty="0"/>
              <a:t>Dlaczego to właśnie nasze dziecko doświadcza przemocy?</a:t>
            </a:r>
          </a:p>
          <a:p>
            <a:r>
              <a:rPr lang="pl-PL" dirty="0"/>
              <a:t>Kto i jak może w tej sytuacji pomóc?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5726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56506F-16C1-42F7-AAD2-E43A31E0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Dylematy rodzicielskie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139F3-6EF0-4FB8-B2FB-4D3590CBD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98" y="2160588"/>
            <a:ext cx="8596668" cy="3880773"/>
          </a:xfrm>
        </p:spPr>
        <p:txBody>
          <a:bodyPr/>
          <a:lstStyle/>
          <a:p>
            <a:r>
              <a:rPr lang="pl-PL" dirty="0"/>
              <a:t>Co to jest dylemat?</a:t>
            </a:r>
          </a:p>
          <a:p>
            <a:r>
              <a:rPr lang="pl-PL" dirty="0"/>
              <a:t>Specyfika dylematu rodzicielskiego</a:t>
            </a:r>
          </a:p>
          <a:p>
            <a:r>
              <a:rPr lang="pl-PL" dirty="0"/>
              <a:t>Postawy wobec rozwiązywania dylematów </a:t>
            </a:r>
          </a:p>
          <a:p>
            <a:r>
              <a:rPr lang="pl-PL" dirty="0"/>
              <a:t>Wartości i zasady wpływające na dokonywane wybory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E4B89E7E-2871-4993-9DE2-D9E45C4F10E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815" y="111211"/>
            <a:ext cx="5497217" cy="6563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6722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Zebranie rodziców">
            <a:extLst>
              <a:ext uri="{FF2B5EF4-FFF2-40B4-BE49-F238E27FC236}">
                <a16:creationId xmlns:a16="http://schemas.microsoft.com/office/drawing/2014/main" id="{3A2ADC8E-E9C6-45C6-A64B-F82287F37D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42303"/>
            <a:ext cx="5849815" cy="490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DDB8772A-D502-4DB1-9667-2101DBAF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10020" cy="1320800"/>
          </a:xfrm>
        </p:spPr>
        <p:txBody>
          <a:bodyPr>
            <a:normAutofit/>
          </a:bodyPr>
          <a:lstStyle/>
          <a:p>
            <a:r>
              <a:rPr lang="pl-PL" sz="3200" dirty="0"/>
              <a:t>Rodzice uczniów doświadczających przemocy </a:t>
            </a:r>
            <a:br>
              <a:rPr lang="pl-PL" sz="3200" dirty="0"/>
            </a:br>
            <a:r>
              <a:rPr lang="pl-PL" sz="3200" dirty="0"/>
              <a:t>- w literaturze i badaniach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CF5D43-3FAB-445F-8F3E-D5A36EC1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38211" y="1930400"/>
            <a:ext cx="8596668" cy="4273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obserwuje się bardziej zgłębianie problemu: </a:t>
            </a:r>
          </a:p>
          <a:p>
            <a:pPr marL="0" indent="0" algn="ctr">
              <a:buNone/>
            </a:pPr>
            <a:r>
              <a:rPr lang="pl-PL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jacy są, jak żyją i jak wychowują </a:t>
            </a:r>
            <a:r>
              <a:rPr lang="pl-PL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rodzice dzieci doświadczających przemocy</a:t>
            </a:r>
            <a:r>
              <a:rPr lang="pl-PL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pPr marL="0" indent="0" algn="ctr">
              <a:buNone/>
            </a:pPr>
            <a:r>
              <a:rPr lang="pl-PL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niż problemu: </a:t>
            </a:r>
          </a:p>
          <a:p>
            <a:pPr marL="0" indent="0" algn="ctr">
              <a:buNone/>
            </a:pPr>
            <a:endParaRPr lang="pl-PL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ci rodzice czują i przeżywają </a:t>
            </a:r>
          </a:p>
          <a:p>
            <a:pPr marL="0" indent="0" algn="ctr">
              <a:buNone/>
            </a:pPr>
            <a:r>
              <a:rPr lang="pl-PL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wobec trudnych doświadczeń swoich dzieci?</a:t>
            </a:r>
            <a:endParaRPr lang="pl-PL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2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63B715-4210-469F-8DAA-0902308F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Założenia metodologiczne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89291C-8903-41B2-BAB4-4D437FE91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293671" cy="3880773"/>
          </a:xfrm>
        </p:spPr>
        <p:txBody>
          <a:bodyPr>
            <a:normAutofit fontScale="92500"/>
          </a:bodyPr>
          <a:lstStyle/>
          <a:p>
            <a:pPr indent="449580">
              <a:lnSpc>
                <a:spcPct val="150000"/>
              </a:lnSpc>
              <a:spcAft>
                <a:spcPts val="800"/>
              </a:spcAft>
            </a:pP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główny: </a:t>
            </a: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jakie dylematy przeżywają rodzice wobec zjawiska przemocy rówieśniczej?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49580">
              <a:lnSpc>
                <a:spcPct val="150000"/>
              </a:lnSpc>
              <a:spcAft>
                <a:spcPts val="800"/>
              </a:spcAft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roblemy szczegółowe: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1- czego dokładnie dotyczą rodzicielskie dylematy wobec przemocy rówieśniczej?,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2- jakie rodzicielskie wartości i zasady leżą u podstaw rozwiązywania tych dylematów?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3- </a:t>
            </a: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 spośród podejmowanych przez rodziców decyzji i działań wynikają z postawy 	upraszczania, które z postawy komplikowania ponad miarę, a które z postawy namysłu?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F24BFEF-A525-47F8-8B56-06CCDE8F01E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005" y="111211"/>
            <a:ext cx="3138027" cy="6563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49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C7DD04-70B7-42B4-92E7-AF23B251E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 badawcza: </a:t>
            </a:r>
            <a:br>
              <a:rPr lang="pl-PL" dirty="0"/>
            </a:br>
            <a:r>
              <a:rPr lang="pl-PL" dirty="0"/>
              <a:t>analiza hermeneutyczna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E134F2-CE24-49E0-B7CA-06B1F433D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75193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Przedmiotem analiz hermeneutycznych uczyniono </a:t>
            </a:r>
          </a:p>
          <a:p>
            <a:pPr marL="0" indent="0">
              <a:buNone/>
            </a:pP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pisemne wypowiedzi rodziców w przestrzeni internetowej </a:t>
            </a:r>
          </a:p>
          <a:p>
            <a:pPr marL="0" indent="0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temat przemocy rówieśniczej w szkołach</a:t>
            </a:r>
          </a:p>
          <a:p>
            <a:pPr marL="0" indent="0">
              <a:buNone/>
            </a:pPr>
            <a:endParaRPr lang="pl-PL" sz="18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251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48BBBE-F270-4B43-8811-B821AC5E8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5266"/>
            <a:ext cx="10062710" cy="1719336"/>
          </a:xfrm>
        </p:spPr>
        <p:txBody>
          <a:bodyPr>
            <a:noAutofit/>
          </a:bodyPr>
          <a:lstStyle/>
          <a:p>
            <a:r>
              <a:rPr lang="pl-PL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Zgromadzono komentarze ukazujące się na zamkniętej grupie FB „Rodzice Nastolatków” </a:t>
            </a:r>
            <a:br>
              <a:rPr lang="pl-PL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 okresie od lutego do września 2020 roku (wypowiedzi pod postami dotyczącymi przemocy rówieśniczej w szkołach (łącznie 8 postów z 1012 komentarzami)</a:t>
            </a:r>
            <a:r>
              <a:rPr lang="pl-PL" sz="1800" dirty="0">
                <a:solidFill>
                  <a:schemeClr val="tx1"/>
                </a:solidFill>
                <a:effectLst/>
              </a:rPr>
              <a:t> </a:t>
            </a:r>
            <a:br>
              <a:rPr lang="pl-PL" sz="1800" dirty="0">
                <a:solidFill>
                  <a:schemeClr val="tx1"/>
                </a:solidFill>
                <a:effectLst/>
              </a:rPr>
            </a:br>
            <a:endParaRPr lang="pl-PL" sz="1800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62A14F-C4D6-4F16-ABF7-AAF28A8F9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703" y="1713834"/>
            <a:ext cx="8596668" cy="388077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05.02.2020 – post pani psycholog, 20 komentarzy 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12.06.2020 – udostępniona prośba dziecka o pomoc, 106 komentarzy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09.09.2020 g. 10.23 – szkoła radzi, żeby „przymknąć oko”, 256 komentarzy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09.09.2020 – wspomnienia mamy i przestroga dla innych, 114 komentarzy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10.09.2020 – czy można porozmawiać z agresorem?, 41 komentarzy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11.09.2020 – udostępniony post ofiary prześladowania, 122 komentarze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FB 12.09.2020 – czy zmienić szkołę na prośbę dziecka?, 263 komentarze 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pl-PL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FB 16.09.2020 – dzielenie się radością ze zmiany szkoły, 90 komentarzy</a:t>
            </a:r>
            <a:endParaRPr lang="pl-PL" sz="14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85D1036-8332-46ED-B624-5B44530BE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0" y="3048000"/>
            <a:ext cx="5813793" cy="3621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41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84A6F0-0CAF-415F-99A5-15F1FFAA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Zgromadzono też i analizowano rodzicielskie komentarze pod tekstami publikowanymi na różnych forach społecznościowych: </a:t>
            </a:r>
            <a:r>
              <a:rPr lang="pl-PL" sz="18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parentingowych</a:t>
            </a:r>
            <a:r>
              <a:rPr lang="pl-PL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, kobiecych, psychologicznych itp. (łącznie 772 komentarzy) 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3427F9-D4EC-44B2-A461-811B631F0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wpisywano w wyszukiwarkę Google frazy: </a:t>
            </a:r>
            <a:r>
              <a:rPr lang="pl-PL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„moje dziecko doświadcza przemocy w szkole”, „moje dziecko jest nękane w szkole”, „jak pomóc nękanemu dziecku”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itp.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d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analizy wybrano 10 pierwszych proponowanych przez wyszukiwarkę tekstów, które spełniały następujące kryteria: były publikowane po 2010 roku, były komentowane przez rodziców</a:t>
            </a:r>
          </a:p>
          <a:p>
            <a:pPr marL="0" indent="0">
              <a:buNone/>
            </a:pPr>
            <a:r>
              <a:rPr lang="pl-PL" dirty="0"/>
              <a:t>- </a:t>
            </a:r>
            <a:r>
              <a:rPr lang="pl-PL" sz="1800" dirty="0">
                <a:solidFill>
                  <a:srgbClr val="FF0000"/>
                </a:solidFill>
                <a:latin typeface="Times New Roman" panose="02020603050405020304" pitchFamily="18" charset="0"/>
                <a:cs typeface="+mn-cs"/>
              </a:rPr>
              <a:t>Liczba wszystkich komentarzy, jakie zostały poddane weryfikacji i analizie, zarówno na FB, jak i do wyszukanych tekstów wyniosła 1784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2052" name="Picture 4" descr="Wyszukiwarka co to jest? Definicja w słowniku SEO">
            <a:extLst>
              <a:ext uri="{FF2B5EF4-FFF2-40B4-BE49-F238E27FC236}">
                <a16:creationId xmlns:a16="http://schemas.microsoft.com/office/drawing/2014/main" id="{E227D5E5-1171-4F8A-AAF7-06F5DFB57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877" y="3974123"/>
            <a:ext cx="5275384" cy="268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421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413559-A5D2-4F5F-8431-A0C77889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badań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607D6D-0CC7-44A3-8726-A446C7CFC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Obszary rodzicielskich dylematów wobec zjawiska przemocy rówieśniczej w szkole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Wartości i zasady leżące u podstaw rozwiązywania rodzicielskich dylematów wobec przemocy rówieśniczej w szkole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Postawa upraszczania, komplikowania ponad miarę i przykłady konstruktywnych rozwiązań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24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FFB8A5-0D07-4632-8785-E31DCF6FF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1. Obszary rodzicielskich dylematów wobec zjawiska przemocy rówieśniczej w szkole</a:t>
            </a:r>
            <a:br>
              <a:rPr lang="pl-P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04EDD0-AFCE-4D72-9D2E-59DB9B2ED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l-PL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Czy to na pewno przemoc? – uznanie faktu </a:t>
            </a:r>
            <a:endParaRPr lang="pl-PL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Kto zawinił? – zrozumienie przyczyn</a:t>
            </a:r>
            <a:endParaRPr lang="pl-PL" sz="1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104" name="Picture 8" descr="Testy dla detektywów">
            <a:extLst>
              <a:ext uri="{FF2B5EF4-FFF2-40B4-BE49-F238E27FC236}">
                <a16:creationId xmlns:a16="http://schemas.microsoft.com/office/drawing/2014/main" id="{B6AA2CC6-F5CE-4452-9258-91F68E62C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5957" y="2160589"/>
            <a:ext cx="6020520" cy="4497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41674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60741B72655A4AA1E6234B09BD6465" ma:contentTypeVersion="3" ma:contentTypeDescription="Utwórz nowy dokument." ma:contentTypeScope="" ma:versionID="d7c27b81f53dded71fcf9bcb085c783d">
  <xsd:schema xmlns:xsd="http://www.w3.org/2001/XMLSchema" xmlns:xs="http://www.w3.org/2001/XMLSchema" xmlns:p="http://schemas.microsoft.com/office/2006/metadata/properties" xmlns:ns2="d1504991-3c69-4df4-aebb-08ba49ecbc49" targetNamespace="http://schemas.microsoft.com/office/2006/metadata/properties" ma:root="true" ma:fieldsID="5c555d0c5211e4a7570c7e931f67a5b8" ns2:_="">
    <xsd:import namespace="d1504991-3c69-4df4-aebb-08ba49ecb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504991-3c69-4df4-aebb-08ba49ecb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ECC152-C129-4895-AE0E-D4C24F957695}"/>
</file>

<file path=customXml/itemProps2.xml><?xml version="1.0" encoding="utf-8"?>
<ds:datastoreItem xmlns:ds="http://schemas.openxmlformats.org/officeDocument/2006/customXml" ds:itemID="{DE38DB97-9222-45AB-83D0-5B0EB8FCD19F}"/>
</file>

<file path=customXml/itemProps3.xml><?xml version="1.0" encoding="utf-8"?>
<ds:datastoreItem xmlns:ds="http://schemas.openxmlformats.org/officeDocument/2006/customXml" ds:itemID="{5F89EA18-4CDA-46F7-AE6A-BAFA7927AF1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442</TotalTime>
  <Words>858</Words>
  <Application>Microsoft Office PowerPoint</Application>
  <PresentationFormat>Panoramiczny</PresentationFormat>
  <Paragraphs>88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Faseta</vt:lpstr>
      <vt:lpstr>Od „Oddaj mu!” do „Zmieniamy szkołę”   – dylematy rodzicielskie wobec zjawiska przemocy rówieśniczej w szkole </vt:lpstr>
      <vt:lpstr>Wprowadzenie </vt:lpstr>
      <vt:lpstr>Rodzice uczniów doświadczających przemocy  - w literaturze i badaniach </vt:lpstr>
      <vt:lpstr>Założenia metodologiczne</vt:lpstr>
      <vt:lpstr>Metoda badawcza:  analiza hermeneutyczna</vt:lpstr>
      <vt:lpstr>Zgromadzono komentarze ukazujące się na zamkniętej grupie FB „Rodzice Nastolatków”  - w okresie od lutego do września 2020 roku (wypowiedzi pod postami dotyczącymi przemocy rówieśniczej w szkołach (łącznie 8 postów z 1012 komentarzami)  </vt:lpstr>
      <vt:lpstr>Zgromadzono też i analizowano rodzicielskie komentarze pod tekstami publikowanymi na różnych forach społecznościowych: parentingowych, kobiecych, psychologicznych itp. (łącznie 772 komentarzy) </vt:lpstr>
      <vt:lpstr>Wyniki badań </vt:lpstr>
      <vt:lpstr>1. Obszary rodzicielskich dylematów wobec zjawiska przemocy rówieśniczej w szkole </vt:lpstr>
      <vt:lpstr>3) Co mogę zrobić? – zakres i sposób ingerowania w sytuację dziecka    Co rodzice mogą sami zrobić, by pomóc dziecku?   - czy w ogóle warto szukać pomocy w szkole?  - jak udowodnić przemoc, czy ktoś im uwierzy?  - możliwość zawiadomienia policji  - zastraszanie, grożenie krzywdzicielom    i używanie wobec nich przemocy  - przeniesienie dziecka do innej szkoły,    a nawet przejście na edukację domową  Co rodzice mogą podpowiedzieć dziecku,  aby poradziło sobie z sytuacją?   - „oddaj, broń się”, „mścij się”  - „nie zwracaj na to uwagi” </vt:lpstr>
      <vt:lpstr>2. Wartości i zasady leżące u podstaw rozwiązywania rodzicielskich dylematów wobec przemocy rówieśniczej w szkole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3. Postawa upraszczania, komplikowania ponad miarę i przykłady konstruktywnych rozwiązań</vt:lpstr>
      <vt:lpstr>Dyskusja i wnioski </vt:lpstr>
      <vt:lpstr>Prezentacja programu PowerPoint</vt:lpstr>
      <vt:lpstr>Problematyka przemocy rówieśniczej  – z perspektywy rodziców </vt:lpstr>
      <vt:lpstr>Dylematy rodzicielskie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„Oddaj mu!” do „Zmieniamy szkołę” – dylematy rodzicielskie wobec zjawiska przemocy rówieśniczej w szkole</dc:title>
  <dc:creator>Małgorzata Słowik</dc:creator>
  <cp:lastModifiedBy>Małgorzata Słowik</cp:lastModifiedBy>
  <cp:revision>26</cp:revision>
  <dcterms:created xsi:type="dcterms:W3CDTF">2020-12-07T10:45:03Z</dcterms:created>
  <dcterms:modified xsi:type="dcterms:W3CDTF">2020-12-10T12:38:26Z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0x0101007760741B72655A4AA1E6234B09BD6465</vt:lpwstr>
  </property>
</Properties>
</file>