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9"/>
  </p:notesMasterIdLst>
  <p:sldIdLst>
    <p:sldId id="257" r:id="rId2"/>
    <p:sldId id="259" r:id="rId3"/>
    <p:sldId id="260" r:id="rId4"/>
    <p:sldId id="261" r:id="rId5"/>
    <p:sldId id="262" r:id="rId6"/>
    <p:sldId id="31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2693C-3BAA-47DC-9E09-1329032D0A66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D5C5-DFBD-43AF-AE2D-296A6264325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ff58b161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ff58b161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f58b161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f58b161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f58b161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ff58b161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ff58b161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ff58b161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ff58b161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ff58b1615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ff58b161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ff58b161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ff58b161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ff58b161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ff58b1615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ff58b1615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f58b161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f58b1615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ff58b1615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ff58b1615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ff58b1615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ff58b1615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ff58b161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ff58b161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Drużyna Bohatera Borysa</a:t>
            </a:r>
          </a:p>
          <a:p>
            <a:r>
              <a:rPr lang="pl-PL" dirty="0" smtClean="0"/>
              <a:t>Eksperyment pedagogiczny</a:t>
            </a:r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DD5C5-DFBD-43AF-AE2D-296A62643257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ff58b161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ff58b161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f58b161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f58b161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f58b161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f58b161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ff58b16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ff58b16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</a:t>
            </a:r>
            <a:r>
              <a:rPr lang="pl-PL" baseline="0" dirty="0" smtClean="0"/>
              <a:t> obu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ff58b161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ff58b161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ff58b16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ff58b16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5A50D3-0A57-4318-9329-2117D4B6D92C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EC8118-FD91-4D6E-8B90-96516579EE5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7427" y="1545216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600" b="1" dirty="0" smtClean="0">
                <a:latin typeface="Bahnschrift SemiBold" pitchFamily="34" charset="0"/>
              </a:rPr>
              <a:t>Szkolne relacje:</a:t>
            </a:r>
            <a:br>
              <a:rPr lang="pl-PL" sz="3600" b="1" dirty="0" smtClean="0">
                <a:latin typeface="Bahnschrift SemiBold" pitchFamily="34" charset="0"/>
              </a:rPr>
            </a:br>
            <a:r>
              <a:rPr lang="pl-PL" sz="3600" b="1" dirty="0" smtClean="0">
                <a:latin typeface="Bahnschrift SemiBold" pitchFamily="34" charset="0"/>
              </a:rPr>
              <a:t>rodzice-nauczyciele </a:t>
            </a:r>
            <a:br>
              <a:rPr lang="pl-PL" sz="3600" b="1" dirty="0" smtClean="0">
                <a:latin typeface="Bahnschrift SemiBold" pitchFamily="34" charset="0"/>
              </a:rPr>
            </a:br>
            <a:endParaRPr sz="4000" dirty="0">
              <a:latin typeface="Bahnschrift SemiBold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8843" y="406458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					</a:t>
            </a:r>
            <a:r>
              <a:rPr lang="pl-PL" sz="1800" dirty="0" smtClean="0"/>
              <a:t>dr Agnieszka Tomasik</a:t>
            </a:r>
            <a:endParaRPr sz="1800" dirty="0"/>
          </a:p>
        </p:txBody>
      </p:sp>
      <p:pic>
        <p:nvPicPr>
          <p:cNvPr id="1026" name="Picture 2" descr="C:\Users\Eurydyka\Desktop\LOGO K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2051415" cy="504000"/>
          </a:xfrm>
          <a:prstGeom prst="rect">
            <a:avLst/>
          </a:prstGeom>
          <a:noFill/>
        </p:spPr>
      </p:pic>
      <p:pic>
        <p:nvPicPr>
          <p:cNvPr id="5" name="Picture 2" descr="E:\ZSO8\nowe logo.png">
            <a:extLst>
              <a:ext uri="{FF2B5EF4-FFF2-40B4-BE49-F238E27FC236}">
                <a16:creationId xmlns="" xmlns:a16="http://schemas.microsoft.com/office/drawing/2014/main" id="{7FE2EA88-0BD0-498E-ACA3-123F9867D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6" r="2" b="13836"/>
          <a:stretch/>
        </p:blipFill>
        <p:spPr bwMode="auto">
          <a:xfrm>
            <a:off x="6786578" y="500042"/>
            <a:ext cx="1800000" cy="7907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557" y="174267"/>
            <a:ext cx="8520600" cy="763600"/>
          </a:xfrm>
        </p:spPr>
        <p:txBody>
          <a:bodyPr/>
          <a:lstStyle/>
          <a:p>
            <a:pPr algn="ctr"/>
            <a:r>
              <a:rPr lang="pl-PL" sz="3200" dirty="0" smtClean="0"/>
              <a:t>Wybrane problemy i cele badawcze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5981" y="1108009"/>
            <a:ext cx="8520600" cy="4555200"/>
          </a:xfrm>
        </p:spPr>
        <p:txBody>
          <a:bodyPr/>
          <a:lstStyle/>
          <a:p>
            <a:r>
              <a:rPr lang="pl-PL" sz="1800" dirty="0" smtClean="0"/>
              <a:t>Jakie są obecnie wzajemne relacje rodzice – nauczyciele?</a:t>
            </a:r>
          </a:p>
          <a:p>
            <a:r>
              <a:rPr lang="pl-PL" sz="1800" dirty="0" smtClean="0"/>
              <a:t>Czy wzajemne relacje podlegają zmianie?</a:t>
            </a:r>
          </a:p>
          <a:p>
            <a:r>
              <a:rPr lang="pl-PL" sz="1800" dirty="0" smtClean="0"/>
              <a:t>Czy oba spojrzenia są zbieżne?</a:t>
            </a:r>
          </a:p>
          <a:p>
            <a:r>
              <a:rPr lang="pl-PL" sz="1800" dirty="0" smtClean="0"/>
              <a:t>W jakich obszarach problemowych kontaktują się rodzice i nauczyciele?</a:t>
            </a:r>
          </a:p>
          <a:p>
            <a:r>
              <a:rPr lang="pl-PL" sz="1800" dirty="0" smtClean="0"/>
              <a:t>Co w tych relacjach jest siłą, a co słabością? Co to mówi o polskiej szkole?</a:t>
            </a:r>
          </a:p>
          <a:p>
            <a:r>
              <a:rPr lang="pl-PL" sz="1800" dirty="0" smtClean="0"/>
              <a:t>Czy i jakie znaczenie mają zmienne?</a:t>
            </a:r>
          </a:p>
          <a:p>
            <a:r>
              <a:rPr lang="pl-PL" sz="1800" dirty="0" smtClean="0"/>
              <a:t>Jakie są kanały komunikacji? </a:t>
            </a:r>
          </a:p>
          <a:p>
            <a:r>
              <a:rPr lang="pl-PL" sz="1800" dirty="0" smtClean="0"/>
              <a:t>Nad czym powinni popracować nauczyciele, aby te relacje były właściwe?</a:t>
            </a:r>
          </a:p>
          <a:p>
            <a:r>
              <a:rPr lang="pl-PL" sz="1800" dirty="0" smtClean="0"/>
              <a:t>Czy z relacji opisanych w dwugłosie da się wyczytać pożądane kierunki zmian? Czy ewentualna zmiana relacji może zmienić szkołę?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Techniki badawcze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Nauczyciele: 597 internetowych ankiet + 40 papierowych kontrolnych + wywiady</a:t>
            </a:r>
          </a:p>
          <a:p>
            <a:r>
              <a:rPr lang="pl-PL" dirty="0" smtClean="0"/>
              <a:t>Rodzice: 258 internetowych ankiet + papierowe kontrolne + wywiady</a:t>
            </a:r>
          </a:p>
          <a:p>
            <a:r>
              <a:rPr lang="pl-PL" dirty="0" smtClean="0"/>
              <a:t>Obserwacje – Internet jako przedmiot badań</a:t>
            </a:r>
          </a:p>
          <a:p>
            <a:r>
              <a:rPr lang="pl-PL" dirty="0" smtClean="0"/>
              <a:t>Fora </a:t>
            </a:r>
            <a:r>
              <a:rPr lang="pl-PL" dirty="0" err="1" smtClean="0"/>
              <a:t>społecznościowe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Fora </a:t>
            </a:r>
            <a:r>
              <a:rPr lang="pl-PL" dirty="0" err="1" smtClean="0"/>
              <a:t>Facebookowe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 smtClean="0"/>
          </a:p>
          <a:p>
            <a:r>
              <a:rPr lang="pl-PL" sz="1800" dirty="0" smtClean="0"/>
              <a:t>Ja</a:t>
            </a:r>
            <a:r>
              <a:rPr lang="pl-PL" sz="1800" dirty="0" smtClean="0"/>
              <a:t>, nauczyciel</a:t>
            </a:r>
          </a:p>
          <a:p>
            <a:r>
              <a:rPr lang="pl-PL" sz="1800" dirty="0" smtClean="0"/>
              <a:t>Rodzice w szkole</a:t>
            </a:r>
          </a:p>
          <a:p>
            <a:r>
              <a:rPr lang="pl-PL" sz="1800" dirty="0" smtClean="0"/>
              <a:t>Plan </a:t>
            </a:r>
            <a:r>
              <a:rPr lang="pl-PL" sz="1800" dirty="0" err="1" smtClean="0"/>
              <a:t>Daltonski</a:t>
            </a:r>
            <a:endParaRPr lang="pl-PL" sz="1800" dirty="0" smtClean="0"/>
          </a:p>
          <a:p>
            <a:r>
              <a:rPr lang="pl-PL" sz="1800" dirty="0" smtClean="0"/>
              <a:t>Nie dla chaosu w szkole</a:t>
            </a:r>
          </a:p>
          <a:p>
            <a:r>
              <a:rPr lang="pl-PL" sz="1800" dirty="0" smtClean="0"/>
              <a:t>Lekcje z wychowawcą</a:t>
            </a:r>
          </a:p>
          <a:p>
            <a:r>
              <a:rPr lang="pl-PL" sz="1800" dirty="0" smtClean="0"/>
              <a:t>Poloniści </a:t>
            </a:r>
          </a:p>
          <a:p>
            <a:r>
              <a:rPr lang="pl-PL" sz="1800" dirty="0" smtClean="0"/>
              <a:t>Kreatywna matematyka</a:t>
            </a:r>
          </a:p>
          <a:p>
            <a:r>
              <a:rPr lang="pl-PL" sz="1800" dirty="0" smtClean="0"/>
              <a:t>Kreatywna Pedagogika</a:t>
            </a:r>
          </a:p>
          <a:p>
            <a:r>
              <a:rPr lang="pl-PL" sz="1800" dirty="0" smtClean="0"/>
              <a:t>Szkoła z pasją</a:t>
            </a:r>
          </a:p>
          <a:p>
            <a:r>
              <a:rPr lang="pl-PL" sz="1800" dirty="0" smtClean="0"/>
              <a:t>Rodzina w Zasięgu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 descr="Wykres odpowiedzi z Formularzy. Tytuł pytania: 1. Mój stopień awansu zawodowego:. Liczba odpowiedzi: 593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57158" y="1643050"/>
            <a:ext cx="8316000" cy="37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885832" y="420452"/>
            <a:ext cx="21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NAUCZYCIELE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 descr="Wykres odpowiedzi z Formularzy. Tytuł pytania: 2. Staż pracy:. Liczba odpowiedzi: 593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571612"/>
            <a:ext cx="9144000" cy="4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1128720" y="385366"/>
            <a:ext cx="144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NAUCZYCIELE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 descr="Wykres odpowiedzi z Formularzy. Tytuł pytania: 3. Poziom nauczania: . Liczba odpowiedzi: 592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933449"/>
            <a:ext cx="9144000" cy="52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735813" y="356793"/>
            <a:ext cx="144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NAUCZYCIELE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8" descr="Wykres odpowiedzi z Formularzy. Tytuł pytania: 1. Jesteś rodzicem:. Liczba odpowiedzi: 254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16000" y="571480"/>
            <a:ext cx="8928000" cy="52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789586" y="147242"/>
            <a:ext cx="100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RODZICE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70351" y="5290742"/>
            <a:ext cx="188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Na dwóch i więcej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90256" y="1936684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6" name="Google Shape;96;p19" descr="Wykres odpowiedzi z Formularzy. Tytuł pytania: 2. Twój wiek:. Liczba odpowiedzi: 254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0" y="863600"/>
            <a:ext cx="8820000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446685" y="166293"/>
            <a:ext cx="100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smtClean="0"/>
              <a:t>RODZICE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Rodzice: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0" y="2041459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3" name="Google Shape;103;p20" descr="Wykres odpowiedzi z Formularzy. Tytuł pytania: 3. Płeć: . Liczba odpowiedzi: 253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714488"/>
            <a:ext cx="864000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Rodzice:</a:t>
            </a: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894433"/>
            <a:ext cx="8520600" cy="4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1" descr="Wykres odpowiedzi z Formularzy. Tytuł pytania: 4. Twoje dziecko uczęszcza do szkoły:. Liczba odpowiedzi: 254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643050"/>
            <a:ext cx="91440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Moja kadencja 2016-2021</a:t>
            </a:r>
            <a:endParaRPr lang="pl-PL" sz="20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Ustawa z dnia 14 grudnia 2016 r. – Prawo oświatowe (</a:t>
            </a:r>
            <a:r>
              <a:rPr lang="pl-PL" sz="1600" dirty="0" err="1" smtClean="0"/>
              <a:t>Dz.U</a:t>
            </a:r>
            <a:r>
              <a:rPr lang="pl-PL" sz="1600" dirty="0" smtClean="0"/>
              <a:t>. poz.59) </a:t>
            </a:r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Zamykanie gimnazjów</a:t>
            </a:r>
          </a:p>
          <a:p>
            <a:endParaRPr lang="pl-PL" sz="1600" dirty="0" smtClean="0"/>
          </a:p>
          <a:p>
            <a:r>
              <a:rPr lang="pl-PL" sz="1600" dirty="0" smtClean="0"/>
              <a:t>Reorganizacja szkół podstawowych i szkół ponadpodstawowych</a:t>
            </a:r>
          </a:p>
          <a:p>
            <a:endParaRPr lang="pl-PL" sz="1600" dirty="0" smtClean="0"/>
          </a:p>
          <a:p>
            <a:r>
              <a:rPr lang="pl-PL" sz="1600" dirty="0" smtClean="0"/>
              <a:t>Przygotowanie przestrzeni placówek, </a:t>
            </a:r>
          </a:p>
          <a:p>
            <a:endParaRPr lang="pl-PL" sz="1600" dirty="0" smtClean="0"/>
          </a:p>
          <a:p>
            <a:r>
              <a:rPr lang="pl-PL" sz="1600" dirty="0" smtClean="0"/>
              <a:t>Reorganizacja kadry</a:t>
            </a:r>
          </a:p>
          <a:p>
            <a:endParaRPr lang="pl-PL" sz="1600" dirty="0" smtClean="0"/>
          </a:p>
          <a:p>
            <a:r>
              <a:rPr lang="pl-PL" sz="1600" dirty="0" smtClean="0"/>
              <a:t>Tworzenie nowej dokumentacji, siatek, </a:t>
            </a:r>
          </a:p>
          <a:p>
            <a:endParaRPr lang="pl-PL" sz="1600" dirty="0" smtClean="0"/>
          </a:p>
          <a:p>
            <a:r>
              <a:rPr lang="pl-PL" sz="1600" dirty="0" smtClean="0"/>
              <a:t>Strajk nauczycieli </a:t>
            </a:r>
          </a:p>
          <a:p>
            <a:endParaRPr lang="pl-PL" sz="1600" dirty="0" smtClean="0"/>
          </a:p>
          <a:p>
            <a:r>
              <a:rPr lang="pl-PL" sz="1600" dirty="0" smtClean="0"/>
              <a:t>Podwójny rocznik</a:t>
            </a:r>
          </a:p>
          <a:p>
            <a:endParaRPr lang="pl-PL" sz="1600" dirty="0" smtClean="0"/>
          </a:p>
          <a:p>
            <a:r>
              <a:rPr lang="pl-PL" sz="1600" dirty="0" smtClean="0"/>
              <a:t>Pandemia</a:t>
            </a:r>
          </a:p>
          <a:p>
            <a:endParaRPr lang="pl-PL" sz="1200" dirty="0" smtClean="0"/>
          </a:p>
          <a:p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Rodzice: </a:t>
            </a:r>
            <a:endParaRPr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111675" y="1946208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7" name="Google Shape;117;p22" descr="Wykres odpowiedzi z Formularzy. Tytuł pytania: 5. Jest to placówka:. Liczba odpowiedzi: 253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16000" y="1857364"/>
            <a:ext cx="8928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85720" y="21429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Nauczyciele:</a:t>
            </a:r>
            <a:endParaRPr dirty="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3" descr="Wykres odpowiedzi z Formularzy. Tytuł pytania: 4. Oceń w skali 1-4 stopień współpracy rodziców, gdy nauczyciel powiadamia, że należy pomóc dziecku w sprawach wychowawczych, emocjonalnych, społecznych: . Liczba odpowiedzi: 588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928670"/>
            <a:ext cx="88560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152400" y="20320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2844" y="6128942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1- tak, rodzice chętnie </a:t>
            </a:r>
            <a:r>
              <a:rPr lang="pl-PL" dirty="0" smtClean="0"/>
              <a:t>współpracują;    4 </a:t>
            </a:r>
            <a:r>
              <a:rPr lang="pl-PL" dirty="0" smtClean="0"/>
              <a:t>– rodzicie nie współpracują ze szkołą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285720" y="14285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Rodzice:</a:t>
            </a:r>
            <a:endParaRPr dirty="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4" descr="Wykres odpowiedzi z Formularzy. Tytuł pytania: 6.  Oceń stopień współpracy z nauczycielami, gdy należy pomóc  Twojemu dziecku w sprawach emocjonalnych, wychowawczych, w relacjach z rówieśnikami. Liczba odpowiedzi: 254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928670"/>
            <a:ext cx="88920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4282" y="6072206"/>
            <a:ext cx="876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 smtClean="0"/>
              <a:t>1- tak,  nauczyciele chętnie współpracują; </a:t>
            </a:r>
            <a:r>
              <a:rPr lang="pl-PL" sz="1600" dirty="0" smtClean="0"/>
              <a:t>         4 </a:t>
            </a:r>
            <a:r>
              <a:rPr lang="pl-PL" sz="1600" dirty="0" smtClean="0"/>
              <a:t>– nie, nauczyciele nie współpracują</a:t>
            </a:r>
            <a:r>
              <a:rPr lang="pl-PL" dirty="0" smtClean="0"/>
              <a:t>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20600" cy="763600"/>
          </a:xfrm>
        </p:spPr>
        <p:txBody>
          <a:bodyPr/>
          <a:lstStyle/>
          <a:p>
            <a:r>
              <a:rPr lang="pl-PL" sz="1400" dirty="0" smtClean="0"/>
              <a:t>RODZICE: W jakich obszarach nauczyciele są najbardziej chętni do współpracy? </a:t>
            </a:r>
            <a:endParaRPr lang="pl-PL" sz="1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393339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20600" cy="763600"/>
          </a:xfrm>
        </p:spPr>
        <p:txBody>
          <a:bodyPr/>
          <a:lstStyle/>
          <a:p>
            <a:r>
              <a:rPr lang="pl-PL" sz="1200" b="0" dirty="0" smtClean="0"/>
              <a:t> </a:t>
            </a:r>
            <a:r>
              <a:rPr lang="pl-PL" sz="1200" b="0" dirty="0" smtClean="0"/>
              <a:t>NAUCZYCIELE: W </a:t>
            </a:r>
            <a:r>
              <a:rPr lang="pl-PL" sz="1200" b="0" dirty="0" smtClean="0"/>
              <a:t>jakich obszarach rodzice są najbardziej chętni i otwarci na współpracę? (Wybierz cztery najczęściej powtarzające się przyczyny)</a:t>
            </a:r>
            <a:endParaRPr lang="pl-PL" sz="1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6008873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521700" cy="765175"/>
          </a:xfrm>
        </p:spPr>
        <p:txBody>
          <a:bodyPr>
            <a:normAutofit/>
          </a:bodyPr>
          <a:lstStyle/>
          <a:p>
            <a:r>
              <a:rPr lang="pl-PL" sz="1800" b="0" dirty="0" smtClean="0"/>
              <a:t>NAUCZYCIELE: Zaznacz </a:t>
            </a:r>
            <a:r>
              <a:rPr lang="pl-PL" sz="1800" b="0" dirty="0" smtClean="0"/>
              <a:t>największe trudności w kontaktach z rodzicami (możesz zaznaczyć cztery </a:t>
            </a:r>
            <a:r>
              <a:rPr lang="pl-PL" sz="1800" b="0" dirty="0" smtClean="0"/>
              <a:t>opcje).</a:t>
            </a:r>
            <a:endParaRPr lang="pl-PL" sz="1800" dirty="0"/>
          </a:p>
        </p:txBody>
      </p:sp>
      <p:pic>
        <p:nvPicPr>
          <p:cNvPr id="3074" name="Picture 2" descr="C:\Users\Eurydyka\OneDrive\Obrazy\Zrzuty ekranu\2020-12-10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028000" cy="374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530398" cy="3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dirty="0" smtClean="0"/>
              <a:t>RODZICE: Zaznacz </a:t>
            </a:r>
            <a:r>
              <a:rPr lang="pl-PL" sz="2400" b="0" dirty="0" smtClean="0"/>
              <a:t>największe trudności w kontaktach z </a:t>
            </a:r>
            <a:r>
              <a:rPr lang="pl-PL" sz="2400" b="0" dirty="0" smtClean="0"/>
              <a:t>nauczycielami </a:t>
            </a:r>
            <a:r>
              <a:rPr lang="pl-PL" sz="2400" b="0" dirty="0" smtClean="0"/>
              <a:t>(możesz zaznaczyć cztery opcje</a:t>
            </a:r>
            <a:r>
              <a:rPr lang="pl-PL" sz="2400" b="0" dirty="0" smtClean="0"/>
              <a:t>):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54" y="2180167"/>
            <a:ext cx="8475972" cy="2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NAUCZYCIELE: </a:t>
            </a:r>
            <a:r>
              <a:rPr lang="pl-PL" sz="2000" dirty="0" smtClean="0"/>
              <a:t>Oceń, które z problemów są do rozwiązania po stronie </a:t>
            </a:r>
            <a:r>
              <a:rPr lang="pl-PL" sz="2000" dirty="0" smtClean="0"/>
              <a:t>domu.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2069040"/>
            <a:ext cx="82743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RODZICE: </a:t>
            </a:r>
            <a:r>
              <a:rPr lang="pl-PL" sz="2400" dirty="0" smtClean="0"/>
              <a:t>Oceń, które z problemów są do rozwiązania po stronie szkoły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419" y="1698624"/>
            <a:ext cx="7809332" cy="3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KOMUNIKACJA: </a:t>
            </a:r>
            <a:br>
              <a:rPr lang="pl-PL" sz="2400" dirty="0" smtClean="0"/>
            </a:br>
            <a:r>
              <a:rPr lang="pl-PL" sz="2400" dirty="0" smtClean="0"/>
              <a:t>Jak rodzice i nauczyciele komunikują się?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Ruchy społeczne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Rodzice przeciw </a:t>
            </a:r>
            <a:r>
              <a:rPr lang="pl-PL" dirty="0" err="1" smtClean="0"/>
              <a:t>deformie</a:t>
            </a:r>
            <a:r>
              <a:rPr lang="pl-PL" dirty="0" smtClean="0"/>
              <a:t> edukacji</a:t>
            </a:r>
          </a:p>
          <a:p>
            <a:r>
              <a:rPr lang="pl-PL" dirty="0" smtClean="0"/>
              <a:t>Strajk uczniowski</a:t>
            </a:r>
          </a:p>
          <a:p>
            <a:r>
              <a:rPr lang="pl-PL" dirty="0" smtClean="0"/>
              <a:t>Strajk nauczycieli</a:t>
            </a:r>
          </a:p>
          <a:p>
            <a:r>
              <a:rPr lang="pl-PL" dirty="0" smtClean="0"/>
              <a:t>Narady obywatelskie o edukacji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190257" y="41239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NAUCZYCIELE:</a:t>
            </a:r>
            <a:endParaRPr sz="1800" dirty="0"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7" name="Google Shape;227;p37" descr="Wykres odpowiedzi z Formularzy. Tytuł pytania: 11. Czy macie ustalone godziny kontaktów?. Liczba odpowiedzi: 585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285860"/>
            <a:ext cx="9144000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 txBox="1"/>
          <p:nvPr/>
        </p:nvSpPr>
        <p:spPr>
          <a:xfrm rot="10800000" flipH="1">
            <a:off x="0" y="4000133"/>
            <a:ext cx="30000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233119" y="22189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RODZICE</a:t>
            </a:r>
            <a:endParaRPr sz="1800" dirty="0"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38" descr="Wykres odpowiedzi z Formularzy. Tytuł pytania: 13. Czy macie ustalone godziny kontaktu?. Liczba odpowiedzi: 246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961033"/>
            <a:ext cx="9144000" cy="4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254550" y="212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NAUCZYCIELE</a:t>
            </a:r>
            <a:endParaRPr sz="1800" dirty="0"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2" name="Google Shape;242;p39" descr="Wykres odpowiedzi z Formularzy. Tytuł pytania: 12. Czy macie ustalone dni kontaktów?. Liczba odpowiedzi: 591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000108"/>
            <a:ext cx="91440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175969" y="221892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NAUCZYCIELE</a:t>
            </a:r>
            <a:endParaRPr sz="1800" dirty="0"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40" descr="Wykres odpowiedzi z Formularzy. Tytuł pytania: 13. Czy rodzice często przychodzą do szkoły także poza ustalonymi dniami kontaktu?. Liczba odpowiedzi: 587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127125"/>
            <a:ext cx="91440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125963" y="15521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NAUCZYCIELE</a:t>
            </a:r>
            <a:endParaRPr sz="1800" dirty="0"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6" name="Google Shape;256;p41" descr="Wykres odpowiedzi z Formularzy. Tytuł pytania: 14. Spotkania z rodzicami (np. zebrania, konsultacje, dodatkowe umówione spotkania) są dla Ciebie źródłem stresu?. Liczba odpowiedzi: 592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0000" y="1142984"/>
            <a:ext cx="8820000" cy="41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263" y="212367"/>
            <a:ext cx="8520600" cy="763600"/>
          </a:xfrm>
        </p:spPr>
        <p:txBody>
          <a:bodyPr/>
          <a:lstStyle/>
          <a:p>
            <a:r>
              <a:rPr lang="pl-PL" sz="1800" dirty="0" smtClean="0"/>
              <a:t>RODZICE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54820" y="322381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5" name="Obraz 4" descr="https://lh4.googleusercontent.com/91NmWr8ni2RSmM8-ipk5c6me9zk8mwsTUAgeZ83qzPESvAepKgxXa1vjKPwamYcvBQHmmGtUpfMT7XokJ4AxyCHYN6lPErxwQ2x6JgzXBV3bFDxXnzB9jYaG5voTkWmt0UHf3sT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7596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190256" y="202841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RODZICE</a:t>
            </a:r>
            <a:endParaRPr sz="1800" dirty="0"/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0" name="Google Shape;270;p43" descr="Wykres odpowiedzi z Formularzy. Tytuł pytania: 16. Czy wraz z innymi rodzicami z klasy korzystacie z zamkniętej klasowej grupy na FB, Messengerze lub innych mediach społecznościowych?. Liczba odpowiedzi: 255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891075"/>
            <a:ext cx="8964000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204544" y="19331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NAUCZYCIELE</a:t>
            </a:r>
            <a:endParaRPr sz="1800" dirty="0"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7" name="Google Shape;277;p44" descr="Wykres odpowiedzi z Formularzy. Tytuł pytania: 15. Oceń w skali 1-6 (jak ocena w dzienniku) swoje relacje z rodzicami:. Liczba odpowiedzi: 593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95275" y="765175"/>
            <a:ext cx="85320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240263" y="202841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RODZICE</a:t>
            </a:r>
            <a:endParaRPr sz="1800" dirty="0"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4" name="Google Shape;284;p45" descr="Wykres odpowiedzi z Formularzy. Tytuł pytania: 17. W szkolnej skali od 1 do 6 oceń swoje relacje z nauczycielami Twojego dziecka (Twoich dzieci).. Liczba odpowiedzi: 255 odpowiedzi.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35731" y="847725"/>
            <a:ext cx="8892000" cy="60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Korelacje – rodzice „zadowoleni”: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1700" y="1308033"/>
            <a:ext cx="8520600" cy="4555200"/>
          </a:xfrm>
        </p:spPr>
        <p:txBody>
          <a:bodyPr/>
          <a:lstStyle/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1</a:t>
            </a:r>
            <a:r>
              <a:rPr lang="pl-PL" sz="2000" dirty="0" smtClean="0"/>
              <a:t>. Stopień zadowolenia z relacji wynika z etapu edukacyjnego dzieci </a:t>
            </a:r>
          </a:p>
          <a:p>
            <a:pPr>
              <a:buNone/>
            </a:pPr>
            <a:r>
              <a:rPr lang="pl-PL" sz="2000" dirty="0" smtClean="0"/>
              <a:t>2. Jeśli rodzic w pyt. 6 i 17 ujawnia wysoki stopień zadowolenia z relacji, w pyt. 7 </a:t>
            </a:r>
            <a:r>
              <a:rPr lang="pl-PL" sz="2000" dirty="0" smtClean="0"/>
              <a:t>zaznacza </a:t>
            </a:r>
            <a:r>
              <a:rPr lang="pl-PL" sz="2000" dirty="0" smtClean="0"/>
              <a:t>odpowiedzi: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Odp</a:t>
            </a:r>
            <a:r>
              <a:rPr lang="pl-PL" sz="2000" dirty="0" smtClean="0"/>
              <a:t>. Pyt. 7</a:t>
            </a:r>
          </a:p>
          <a:p>
            <a:r>
              <a:rPr lang="pl-PL" sz="2000" dirty="0" smtClean="0"/>
              <a:t>Organizacja imprez (np. wycieczki, warsztaty)</a:t>
            </a:r>
          </a:p>
          <a:p>
            <a:r>
              <a:rPr lang="pl-PL" sz="2000" dirty="0" smtClean="0"/>
              <a:t>Rozwój społeczny, emocjonalny, dziecka</a:t>
            </a:r>
          </a:p>
          <a:p>
            <a:r>
              <a:rPr lang="pl-PL" sz="2000" dirty="0" smtClean="0"/>
              <a:t>Wspólne projekty realizowane w ramach życia szkolnego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AutoNum type="arabicPeriod"/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592138"/>
            <a:ext cx="8521700" cy="765175"/>
          </a:xfrm>
        </p:spPr>
        <p:txBody>
          <a:bodyPr>
            <a:normAutofit/>
          </a:bodyPr>
          <a:lstStyle/>
          <a:p>
            <a:r>
              <a:rPr lang="pl-PL" dirty="0" smtClean="0"/>
              <a:t>Narady obywatelskie o edukacji: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0" y="1536700"/>
            <a:ext cx="4000500" cy="45545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150 debat w Polsce: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W mazowieckim (25), wielkopolskim (23), pomorskim (21) i łódzkim (20</a:t>
            </a:r>
            <a:r>
              <a:rPr lang="pl-PL" dirty="0" smtClean="0"/>
              <a:t>): (</a:t>
            </a:r>
            <a:r>
              <a:rPr lang="pl-PL" dirty="0" smtClean="0"/>
              <a:t>Gdańsk – 16, Warszawa – 13, Poznań 12 + 1 w trakcie Festiwalu Malta, Łódź – 11). </a:t>
            </a:r>
            <a:endParaRPr lang="pl-PL" dirty="0"/>
          </a:p>
        </p:txBody>
      </p:sp>
      <p:pic>
        <p:nvPicPr>
          <p:cNvPr id="1026" name="Picture 2" descr="C:\Users\Eurydyka\Pictures\debatow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549" y="2022477"/>
            <a:ext cx="4392000" cy="287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Wnioski: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 smtClean="0"/>
              <a:t>Najbardziej zadowoleni, którzy nie kontaktują się</a:t>
            </a:r>
          </a:p>
          <a:p>
            <a:pPr>
              <a:buNone/>
            </a:pPr>
            <a:r>
              <a:rPr lang="pl-PL" sz="2400" dirty="0" smtClean="0"/>
              <a:t> w sprawie ocen i zachowania.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400" dirty="0" smtClean="0"/>
              <a:t>Najbardziej zadowolona edukacja wczesnoszkolna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W</a:t>
            </a:r>
            <a:r>
              <a:rPr lang="pl-PL" sz="2400" dirty="0" smtClean="0"/>
              <a:t>niosek</a:t>
            </a:r>
            <a:r>
              <a:rPr lang="pl-PL" sz="2400" dirty="0" smtClean="0"/>
              <a:t>: wyrzućmy ocenianie ze </a:t>
            </a:r>
            <a:r>
              <a:rPr lang="pl-PL" sz="2400" dirty="0" smtClean="0"/>
              <a:t>szkół, a założenia edukacji wczesnoszkolnej wprowadzajmy na kolejne etapy.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Korelacje: rodzice „niezadowoleni”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 smtClean="0"/>
              <a:t>Jeśli rodzic w pyt. 6 i 17 ujawnia wysoki stopień niezadowolenia z relacji, w pyt. 8 zaznacza odpowiedzi:</a:t>
            </a:r>
          </a:p>
          <a:p>
            <a:pPr>
              <a:buNone/>
            </a:pPr>
            <a:r>
              <a:rPr lang="pl-PL" sz="2000" dirty="0" smtClean="0"/>
              <a:t>Odp. Pyt. 8: 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Brak solidnej informacji o postępach dziecku</a:t>
            </a:r>
          </a:p>
          <a:p>
            <a:r>
              <a:rPr lang="pl-PL" sz="2000" dirty="0" smtClean="0"/>
              <a:t>Brak uzasadnienia dla stawianych ocen z przedmiotu (niejasne kryteria)</a:t>
            </a:r>
          </a:p>
          <a:p>
            <a:r>
              <a:rPr lang="pl-PL" sz="2000" dirty="0" smtClean="0"/>
              <a:t>Brak uzasadnienia dla stawianych oceny z zachowania (niejasne kryteria)</a:t>
            </a:r>
          </a:p>
          <a:p>
            <a:r>
              <a:rPr lang="pl-PL" sz="2000" dirty="0" smtClean="0"/>
              <a:t>Brak pozytywnych informacji o dziecku </a:t>
            </a:r>
          </a:p>
          <a:p>
            <a:r>
              <a:rPr lang="pl-PL" sz="2000" dirty="0" smtClean="0"/>
              <a:t>Brak autorefleksji nad sobą i swoimi zachowaniami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Nauczycielu, </a:t>
            </a:r>
          </a:p>
          <a:p>
            <a:pPr algn="ctr">
              <a:buNone/>
            </a:pPr>
            <a:r>
              <a:rPr lang="pl-PL" dirty="0" smtClean="0"/>
              <a:t>Chcesz </a:t>
            </a:r>
            <a:r>
              <a:rPr lang="pl-PL" dirty="0" smtClean="0"/>
              <a:t>budować dobre relacje, chwal dziecko, dostrzegaj talenty i dawaj pozytywne informacje rodzicowi!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(czy szkoła musi boleć??? - wywiady)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NOWE ZJAWISKO W SZKOLE – MEDIA SPOŁECZNOŚCIOWE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sz="1800" dirty="0" smtClean="0"/>
              <a:t>3</a:t>
            </a:r>
            <a:r>
              <a:rPr lang="pl-PL" sz="2000" dirty="0" smtClean="0"/>
              <a:t>. Media </a:t>
            </a:r>
            <a:r>
              <a:rPr lang="pl-PL" sz="2000" dirty="0" err="1" smtClean="0"/>
              <a:t>społecznościowe</a:t>
            </a:r>
            <a:r>
              <a:rPr lang="pl-PL" sz="2000" dirty="0" smtClean="0"/>
              <a:t>: zależność między etapem edukacji a aktywnością na FB, </a:t>
            </a:r>
            <a:r>
              <a:rPr lang="pl-PL" sz="2000" dirty="0" err="1" smtClean="0"/>
              <a:t>Messengerze</a:t>
            </a:r>
            <a:r>
              <a:rPr lang="pl-PL" sz="2000" dirty="0" smtClean="0"/>
              <a:t>, innych – odp. na pytanie 1 i 16: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Edukacja wczesnoszkolna i oddziały „0” – odpowiedzi „posiadają”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Klasy IV-VIII – nie posiadają grup rodzicielskich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Ponadpodstawowe – nie posiadają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Brak korelacji między: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rodzicami dzieci ze szkół publicznych i niepublicznych, choć mała próba (27 niepublicznych) </a:t>
            </a:r>
          </a:p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mieszkańcami dużych miast, średnich, terenów wiejskich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Korelacje – nauczyciele (wybrane zagadnienia)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sz="2000" u="sng" dirty="0" smtClean="0"/>
              <a:t>Stażyści:</a:t>
            </a:r>
          </a:p>
          <a:p>
            <a:pPr>
              <a:buFontTx/>
              <a:buChar char="-"/>
            </a:pPr>
            <a:r>
              <a:rPr lang="pl-PL" sz="2000" dirty="0" smtClean="0"/>
              <a:t>Niska ocena relacji z rodzicami (2,3 w IV-VII i ponadpodstawowych, wyższa 4 – wczesnoszkolna)</a:t>
            </a:r>
          </a:p>
          <a:p>
            <a:pPr>
              <a:buFontTx/>
              <a:buChar char="-"/>
            </a:pPr>
            <a:r>
              <a:rPr lang="pl-PL" sz="2000" dirty="0" smtClean="0"/>
              <a:t>Stres podczas spotkania – wszyscy odpowiadają „TAK”</a:t>
            </a:r>
          </a:p>
          <a:p>
            <a:pPr>
              <a:buFontTx/>
              <a:buChar char="-"/>
            </a:pPr>
            <a:r>
              <a:rPr lang="pl-PL" sz="2000" dirty="0" smtClean="0"/>
              <a:t>Odpowiedzi pyt 6.: </a:t>
            </a:r>
            <a:r>
              <a:rPr lang="pl-PL" sz="2000" i="1" dirty="0" smtClean="0"/>
              <a:t>Za co odpowiada rodzic </a:t>
            </a:r>
            <a:r>
              <a:rPr lang="pl-PL" sz="2000" dirty="0" smtClean="0"/>
              <a:t>– zaznaczają większość/wszystkie przykłady</a:t>
            </a:r>
          </a:p>
          <a:p>
            <a:pPr>
              <a:buFontTx/>
              <a:buChar char="-"/>
            </a:pPr>
            <a:r>
              <a:rPr lang="pl-PL" sz="2000" dirty="0" smtClean="0"/>
              <a:t>Odpowiedzi o trudności w kontaktach (pyt. 7): </a:t>
            </a:r>
            <a:r>
              <a:rPr lang="pl-PL" sz="2000" i="1" dirty="0" smtClean="0"/>
              <a:t>podważanie autorytetu, wyniosłość, podważanie ocen, decyzji, itd</a:t>
            </a:r>
            <a:r>
              <a:rPr lang="pl-PL" sz="2000" dirty="0" smtClean="0"/>
              <a:t>. </a:t>
            </a:r>
          </a:p>
          <a:p>
            <a:pPr>
              <a:buFontTx/>
              <a:buChar char="-"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Podobnie </a:t>
            </a:r>
            <a:r>
              <a:rPr lang="pl-PL" sz="2000" u="sng" dirty="0" smtClean="0"/>
              <a:t>kontraktowani</a:t>
            </a:r>
            <a:r>
              <a:rPr lang="pl-PL" sz="2000" dirty="0" smtClean="0"/>
              <a:t>, inne odpowiedzi w pyt. 6.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wnioski: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Oceny i zachowanie, trudności, kłopoty szkolne – główny obszar zainteresowania nauczycieli i rodziców (ciekawe w kontekście odbiorców forów i obserwacji komentarzy oraz postów na stronach FB);</a:t>
            </a:r>
          </a:p>
          <a:p>
            <a:r>
              <a:rPr lang="pl-PL" sz="2400" dirty="0" smtClean="0"/>
              <a:t>Niskie zainteresowanie obu stron rozwojem talentów;</a:t>
            </a:r>
          </a:p>
          <a:p>
            <a:r>
              <a:rPr lang="pl-PL" sz="2400" dirty="0" smtClean="0"/>
              <a:t>Brak większego zainteresowania obszarami społecznymi (w tym wolontariatem);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Dobre praktyki, czyli jak budować relacje: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pl-PL" dirty="0" smtClean="0"/>
              <a:t>Tworzenie „ochronnych” przestrzeni – wyniki narady obywatelskie o edukacji.</a:t>
            </a:r>
          </a:p>
          <a:p>
            <a:pPr>
              <a:buAutoNum type="arabicPeriod"/>
            </a:pPr>
            <a:r>
              <a:rPr lang="pl-PL" dirty="0" smtClean="0"/>
              <a:t>Strefa rodzica w szkole.</a:t>
            </a:r>
          </a:p>
          <a:p>
            <a:pPr>
              <a:buAutoNum type="arabicPeriod"/>
            </a:pPr>
            <a:r>
              <a:rPr lang="pl-PL" dirty="0" smtClean="0"/>
              <a:t>Współtworzenie życia szkolnego i uzgadnianie świata wartości (podmiotowość stron).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4. Rola i autonomia rady rodziców: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Inicjatywność i sprawczość</a:t>
            </a:r>
          </a:p>
          <a:p>
            <a:pPr>
              <a:buFontTx/>
              <a:buChar char="-"/>
            </a:pPr>
            <a:r>
              <a:rPr lang="pl-PL" sz="2400" dirty="0" smtClean="0"/>
              <a:t>Konferencje</a:t>
            </a: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Warsztaty</a:t>
            </a: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Głos </a:t>
            </a:r>
            <a:r>
              <a:rPr lang="pl-PL" sz="2400" dirty="0" smtClean="0"/>
              <a:t>opiniotwórczy</a:t>
            </a: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Głos mediacyjny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sportowo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Rodzinne turnieje</a:t>
            </a:r>
            <a:endParaRPr lang="pl-PL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Eurydyka\Pictures\rodzice w szkol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7" y="2277559"/>
            <a:ext cx="3276000" cy="2916551"/>
          </a:xfrm>
          <a:prstGeom prst="rect">
            <a:avLst/>
          </a:prstGeom>
          <a:noFill/>
        </p:spPr>
      </p:pic>
      <p:pic>
        <p:nvPicPr>
          <p:cNvPr id="1027" name="Picture 3" descr="C:\Users\Eurydyka\Pictures\rodzice w szkole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256" y="277305"/>
            <a:ext cx="3852000" cy="3429351"/>
          </a:xfrm>
          <a:prstGeom prst="rect">
            <a:avLst/>
          </a:prstGeom>
          <a:noFill/>
        </p:spPr>
      </p:pic>
      <p:pic>
        <p:nvPicPr>
          <p:cNvPr id="1028" name="Picture 4" descr="C:\Users\Eurydyka\Pictures\rodzice w szkole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755" y="3197273"/>
            <a:ext cx="3636000" cy="324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Przypadkowa </a:t>
            </a:r>
            <a:r>
              <a:rPr lang="pl-PL" sz="1800" b="1" dirty="0" smtClean="0"/>
              <a:t>rekrutacja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Przypadkowe wybory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Przestrzeń, czas nauki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Komunikaty </a:t>
            </a:r>
            <a:r>
              <a:rPr lang="pl-PL" sz="1800" b="1" dirty="0" smtClean="0"/>
              <a:t>werbalne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Pogłębienie różnic społecznych i nierówności edukacyjnych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Większa prywatyzacja edukacji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Naruszenie umowy społecznej (demoralizacja społeczeństwa)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Nie zakończony proces </a:t>
            </a:r>
          </a:p>
          <a:p>
            <a:pPr>
              <a:lnSpc>
                <a:spcPct val="150000"/>
              </a:lnSpc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000" dirty="0" smtClean="0"/>
              <a:t>Skutki </a:t>
            </a:r>
            <a:r>
              <a:rPr lang="pl-PL" sz="2000" dirty="0" err="1" smtClean="0"/>
              <a:t>deformy</a:t>
            </a:r>
            <a:r>
              <a:rPr lang="pl-PL" sz="2000" dirty="0" smtClean="0"/>
              <a:t> i podwójnego rocznika: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Kreatywnie: 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Warsztaty 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b="1" dirty="0" smtClean="0"/>
              <a:t>Kreatywne Piątki</a:t>
            </a:r>
            <a:endParaRPr lang="pl-PL" b="1" dirty="0"/>
          </a:p>
        </p:txBody>
      </p:sp>
      <p:pic>
        <p:nvPicPr>
          <p:cNvPr id="2050" name="Picture 2" descr="C:\Users\Eurydyka\Pictures\rodzice w sz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914524"/>
            <a:ext cx="3672000" cy="3672000"/>
          </a:xfrm>
          <a:prstGeom prst="rect">
            <a:avLst/>
          </a:prstGeom>
          <a:noFill/>
        </p:spPr>
      </p:pic>
      <p:pic>
        <p:nvPicPr>
          <p:cNvPr id="2051" name="Picture 3" descr="C:\Users\Eurydyka\Pictures\rodzice w szkole 4 —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307" y="1981200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Edukacyjnie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100" b="1" dirty="0" smtClean="0"/>
              <a:t>Język polski jako obcy</a:t>
            </a:r>
          </a:p>
          <a:p>
            <a:r>
              <a:rPr lang="pl-PL" b="1" dirty="0" smtClean="0"/>
              <a:t>Kurs szycia na maszynach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Eurydyka\Pictures\konwersacje dla dorosłc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43" y="2297641"/>
            <a:ext cx="3810000" cy="2472267"/>
          </a:xfrm>
          <a:prstGeom prst="rect">
            <a:avLst/>
          </a:prstGeom>
          <a:noFill/>
        </p:spPr>
      </p:pic>
      <p:pic>
        <p:nvPicPr>
          <p:cNvPr id="3075" name="Picture 3" descr="C:\Users\Eurydyka\Pictures\Rodzice w szkol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3388" y="1308984"/>
            <a:ext cx="5232000" cy="52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837" y="164743"/>
            <a:ext cx="8520600" cy="763600"/>
          </a:xfrm>
        </p:spPr>
        <p:txBody>
          <a:bodyPr/>
          <a:lstStyle/>
          <a:p>
            <a:r>
              <a:rPr lang="pl-PL" sz="2000" dirty="0" smtClean="0"/>
              <a:t>Nauczyciele ekspertami: wykłady i konferencje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 descr="C:\Users\Eurydyka\Pictures\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132" y="1027641"/>
            <a:ext cx="2628000" cy="5252266"/>
          </a:xfrm>
          <a:prstGeom prst="rect">
            <a:avLst/>
          </a:prstGeom>
          <a:noFill/>
        </p:spPr>
      </p:pic>
      <p:pic>
        <p:nvPicPr>
          <p:cNvPr id="4100" name="Picture 4" descr="C:\Users\Eurydyka\Pictures\84980335_3325845730775333_189439975803060224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2376000" cy="448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Nauczyciele ekspertami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Eurydyka\Pictures\plan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593359" cy="38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Rodzice inicjatorzy projektów edukacyjnych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Drużyna </a:t>
            </a:r>
            <a:r>
              <a:rPr lang="pl-PL" b="1" dirty="0" smtClean="0"/>
              <a:t>Bohatera Borysa</a:t>
            </a:r>
          </a:p>
          <a:p>
            <a:r>
              <a:rPr lang="pl-PL" b="1" dirty="0" smtClean="0"/>
              <a:t>Eksperyment pedagogiczny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269" y="1730025"/>
            <a:ext cx="39960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Rodzice w roli nauczycieli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r>
              <a:rPr lang="pl-PL" sz="2000" b="1" dirty="0" smtClean="0"/>
              <a:t>Doradztwo zawodowe</a:t>
            </a:r>
          </a:p>
          <a:p>
            <a:r>
              <a:rPr lang="pl-PL" sz="2000" b="1" dirty="0" smtClean="0"/>
              <a:t>Godziny wychowawcze</a:t>
            </a:r>
          </a:p>
          <a:p>
            <a:r>
              <a:rPr lang="pl-PL" sz="2000" b="1" dirty="0" smtClean="0"/>
              <a:t>Koła zainteresowań</a:t>
            </a:r>
          </a:p>
          <a:p>
            <a:r>
              <a:rPr lang="pl-PL" sz="2000" b="1" dirty="0" smtClean="0"/>
              <a:t>Rodzice rodzicom</a:t>
            </a:r>
            <a:endParaRPr lang="pl-PL" sz="2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Eurydyka\Pictures\rodzice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964" y="1622425"/>
            <a:ext cx="4124313" cy="41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Rodzice i nauczyciele wielu talentów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800" b="1" dirty="0" smtClean="0"/>
          </a:p>
          <a:p>
            <a:r>
              <a:rPr lang="pl-PL" sz="1800" b="1" dirty="0" smtClean="0"/>
              <a:t>Występy sceniczne</a:t>
            </a:r>
          </a:p>
          <a:p>
            <a:r>
              <a:rPr lang="pl-PL" sz="1800" b="1" dirty="0" smtClean="0"/>
              <a:t>Wspólne inicjatywy teatralne</a:t>
            </a:r>
          </a:p>
          <a:p>
            <a:r>
              <a:rPr lang="pl-PL" sz="1800" b="1" dirty="0" smtClean="0"/>
              <a:t>Inicjatywy artystyczne</a:t>
            </a:r>
            <a:endParaRPr lang="pl-PL" sz="18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Eurydyka\Pictures\rodzice  w szkole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338" y="1524000"/>
            <a:ext cx="25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42887" y="156012"/>
            <a:ext cx="792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r>
              <a:rPr lang="pl-PL" u="sng" dirty="0" smtClean="0"/>
              <a:t>Bibliografia</a:t>
            </a:r>
            <a:r>
              <a:rPr lang="pl-PL" dirty="0" smtClean="0"/>
              <a:t>: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5757" y="906977"/>
            <a:ext cx="8171156" cy="673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sz="1600" dirty="0" smtClean="0"/>
              <a:t>Batorski D., </a:t>
            </a:r>
            <a:r>
              <a:rPr lang="pl-PL" sz="1600" dirty="0" err="1" smtClean="0"/>
              <a:t>Olcoń−Kubicka</a:t>
            </a:r>
            <a:r>
              <a:rPr lang="pl-PL" sz="1600" dirty="0" smtClean="0"/>
              <a:t> M., Prowadzenie badań przez Internet  - podstawowe </a:t>
            </a:r>
            <a:r>
              <a:rPr lang="pl-PL" sz="1600" dirty="0" err="1" smtClean="0"/>
              <a:t>zaganienia</a:t>
            </a:r>
            <a:r>
              <a:rPr lang="pl-PL" sz="1600" dirty="0" smtClean="0"/>
              <a:t> metodologiczne, Studia Socjologiczne 2006, 3 (182) </a:t>
            </a:r>
          </a:p>
          <a:p>
            <a:pPr marL="342900" indent="-342900"/>
            <a:r>
              <a:rPr lang="pl-PL" sz="1600" dirty="0" smtClean="0"/>
              <a:t>Kreft J., Władza algorytmów : u źródeł potęgi Google i </a:t>
            </a:r>
            <a:r>
              <a:rPr lang="pl-PL" sz="1600" dirty="0" err="1" smtClean="0"/>
              <a:t>Facebooka</a:t>
            </a:r>
            <a:r>
              <a:rPr lang="pl-PL" sz="1600" dirty="0" smtClean="0"/>
              <a:t>,  Kraków, 2019 </a:t>
            </a:r>
          </a:p>
          <a:p>
            <a:r>
              <a:rPr lang="pl-PL" sz="1600" dirty="0" smtClean="0"/>
              <a:t>Siuda P., Kwestionariusze internetowe – nowe narzędzie badawcze nauk społecznych, Zeszyty Naukowe 2/2006 </a:t>
            </a:r>
          </a:p>
          <a:p>
            <a:r>
              <a:rPr lang="pl-PL" sz="1600" dirty="0" err="1" smtClean="0"/>
              <a:t>Krejtz</a:t>
            </a:r>
            <a:r>
              <a:rPr lang="pl-PL" sz="1600" dirty="0" smtClean="0"/>
              <a:t> K., Zając J.M, Internet jako przedmiot i obszar badań psychologii społecznej w: Psychospołeczne aspekty Internetu, red. K. </a:t>
            </a:r>
            <a:r>
              <a:rPr lang="pl-PL" sz="1600" dirty="0" err="1" smtClean="0"/>
              <a:t>Krejtz</a:t>
            </a:r>
            <a:r>
              <a:rPr lang="pl-PL" sz="1600" dirty="0" smtClean="0"/>
              <a:t>, J. M. Zając, Psychologia Społeczna 2007  tom 2  3–4 (5) 191–200</a:t>
            </a:r>
          </a:p>
          <a:p>
            <a:r>
              <a:rPr lang="pl-PL" sz="1600" dirty="0" smtClean="0"/>
              <a:t> F. Sztabiński i Z. Sawiński (red.), Nowe metody, nowe podejścia badawcze w naukach społecznych. Warszawa: Wydawnictwo </a:t>
            </a:r>
            <a:r>
              <a:rPr lang="pl-PL" sz="1600" dirty="0" err="1" smtClean="0"/>
              <a:t>IFiS</a:t>
            </a:r>
            <a:r>
              <a:rPr lang="pl-PL" sz="1600" dirty="0" smtClean="0"/>
              <a:t> PAN,  s. 241–259. </a:t>
            </a:r>
          </a:p>
          <a:p>
            <a:r>
              <a:rPr lang="pl-PL" sz="1600" dirty="0" smtClean="0"/>
              <a:t>Raport Nauczyciele 2014/2015, opr. O. </a:t>
            </a:r>
            <a:r>
              <a:rPr lang="pl-PL" sz="1600" dirty="0" err="1" smtClean="0"/>
              <a:t>Rachubka</a:t>
            </a:r>
            <a:r>
              <a:rPr lang="pl-PL" sz="1600" dirty="0" smtClean="0"/>
              <a:t>, Ośrodek Rozwoju Edukacji, Warszawa 2015</a:t>
            </a:r>
          </a:p>
          <a:p>
            <a:r>
              <a:rPr lang="pl-PL" sz="1600" dirty="0" smtClean="0"/>
              <a:t>Smak M., Walczak D., Pozycja społeczno-zawodowa nauczycieli, Instytut badań edukacji, Warszawa 2015</a:t>
            </a:r>
          </a:p>
          <a:p>
            <a:r>
              <a:rPr lang="pl-PL" sz="1600" dirty="0" smtClean="0"/>
              <a:t>NIK, Raport o kształceniu i doskonaleniu zawodowym nauczycieli, (I: 2012), (II:2018)</a:t>
            </a:r>
          </a:p>
          <a:p>
            <a:r>
              <a:rPr lang="pl-PL" sz="1600" dirty="0" smtClean="0"/>
              <a:t>Oświata i wychowanie w roku szkolnym 2018/2019</a:t>
            </a:r>
          </a:p>
          <a:p>
            <a:r>
              <a:rPr lang="pl-PL" sz="1600" dirty="0" smtClean="0"/>
              <a:t>Kondycja zawodowa nauczycieli na Pomorzu (2018/2019), zespół przy Marszałku Województwa Pomorskiego, raport w przygotowaniu</a:t>
            </a:r>
          </a:p>
          <a:p>
            <a:r>
              <a:rPr lang="pl-PL" sz="1600" dirty="0" smtClean="0"/>
              <a:t>Cieśla J., Rodzic kontra nauczyciel, „Polityka”, 17 lutego 2020</a:t>
            </a:r>
          </a:p>
          <a:p>
            <a:r>
              <a:rPr lang="pl-PL" sz="1600" dirty="0" smtClean="0"/>
              <a:t>Raport z Narad Obywatelskich o Edukacji, Fundacja Batorego, Fundacja Pracownia Badań i Innowacji Społecznych „STOCZNIA”, Warszawa wrzesień 2019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urydyka\Pictures\korek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906706" cy="37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Skutki strajku: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 u="sng" dirty="0" smtClean="0"/>
          </a:p>
          <a:p>
            <a:pPr>
              <a:lnSpc>
                <a:spcPct val="150000"/>
              </a:lnSpc>
              <a:buNone/>
            </a:pPr>
            <a:endParaRPr lang="pl-PL" sz="1600" u="sng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600" b="1" dirty="0" smtClean="0"/>
              <a:t>Kondycja psychiczna nauczycieli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600" b="1" dirty="0" smtClean="0"/>
              <a:t>Konteksty społeczne i </a:t>
            </a:r>
            <a:r>
              <a:rPr lang="pl-PL" sz="1600" b="1" dirty="0" smtClean="0"/>
              <a:t>medialne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600" b="1" dirty="0" smtClean="0"/>
              <a:t>Relacje rodzice-nauczyciele</a:t>
            </a:r>
            <a:endParaRPr lang="pl-PL" sz="16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600" b="1" dirty="0" smtClean="0"/>
              <a:t>Ustalenia </a:t>
            </a:r>
            <a:r>
              <a:rPr lang="pl-PL" sz="1600" b="1" dirty="0" err="1" smtClean="0"/>
              <a:t>postrajkowe</a:t>
            </a:r>
            <a:r>
              <a:rPr lang="pl-PL" sz="1600" b="1" dirty="0" smtClean="0"/>
              <a:t> jako obrona godności </a:t>
            </a:r>
            <a:r>
              <a:rPr lang="pl-PL" sz="1600" b="1" dirty="0" smtClean="0"/>
              <a:t>zawodu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600" b="1" dirty="0" smtClean="0"/>
              <a:t>Demoralizacja, brak zaangażowania, marazm, frustracja</a:t>
            </a:r>
            <a:endParaRPr lang="pl-P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Skutki pandemii: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Pogłębienie nierówności społecznych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Wypadanie dzieci z systemu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„Oderwanie” od życia (syndrom dziecka na nauczaniu indywidualnym)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Brak integracji rówieśniczej, alienacja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Pomylenie domu ze szkołą, pracy z domem – permanentny stan zmęczenia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Słaba kondycja fizyczna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800" b="1" dirty="0" smtClean="0"/>
              <a:t>Inne…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0" y="592138"/>
            <a:ext cx="8521700" cy="765175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Metodologia badań – wybrane problemy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628650" y="1630876"/>
            <a:ext cx="741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800" dirty="0" smtClean="0"/>
              <a:t>Dominik Batorski Uniwersytet Warszawski Marta </a:t>
            </a:r>
            <a:r>
              <a:rPr lang="pl-PL" sz="1800" dirty="0" err="1" smtClean="0"/>
              <a:t>Olcoń−Kubicka</a:t>
            </a:r>
            <a:r>
              <a:rPr lang="pl-PL" sz="1800" dirty="0" smtClean="0"/>
              <a:t>, Szkoła Nauk Społecznych </a:t>
            </a:r>
            <a:r>
              <a:rPr lang="pl-PL" sz="1800" dirty="0" err="1" smtClean="0"/>
              <a:t>IFiS</a:t>
            </a:r>
            <a:r>
              <a:rPr lang="pl-PL" sz="1800" dirty="0" smtClean="0"/>
              <a:t> PAN: PROWADZENIE BADAŃ PRZEZ INTERNET – PODSTAWOWE ZAGADNIENIA METODOLOGICZNE -  badanie poprzez ankietę internetową</a:t>
            </a:r>
          </a:p>
          <a:p>
            <a:pPr algn="just"/>
            <a:endParaRPr lang="pl-PL" sz="1800" dirty="0" smtClean="0">
              <a:solidFill>
                <a:srgbClr val="FF0000"/>
              </a:solidFill>
            </a:endParaRPr>
          </a:p>
          <a:p>
            <a:pPr algn="just"/>
            <a:r>
              <a:rPr lang="pl-PL" sz="1800" dirty="0" smtClean="0"/>
              <a:t>Prof.. Michał Kosiński - problemy algorytmów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dirty="0" smtClean="0"/>
              <a:t>Prof.. Jan Kreft – </a:t>
            </a:r>
            <a:r>
              <a:rPr lang="pl-PL" sz="1800" i="1" dirty="0" smtClean="0"/>
              <a:t>społeczeństwo algorytmiczne</a:t>
            </a:r>
            <a:r>
              <a:rPr lang="pl-PL" sz="1800" dirty="0" smtClean="0"/>
              <a:t>, </a:t>
            </a:r>
            <a:r>
              <a:rPr lang="pl-PL" sz="1800" i="1" dirty="0" smtClean="0"/>
              <a:t>Internet rzeczy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dirty="0" smtClean="0"/>
              <a:t>Eli </a:t>
            </a:r>
            <a:r>
              <a:rPr lang="pl-PL" sz="1800" dirty="0" err="1" smtClean="0"/>
              <a:t>Pariser</a:t>
            </a:r>
            <a:r>
              <a:rPr lang="pl-PL" sz="1800" dirty="0" smtClean="0"/>
              <a:t>: </a:t>
            </a:r>
            <a:r>
              <a:rPr lang="pl-PL" sz="1800" i="1" dirty="0" err="1" smtClean="0"/>
              <a:t>filter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bubble</a:t>
            </a:r>
            <a:r>
              <a:rPr lang="pl-PL" sz="1800" dirty="0" smtClean="0"/>
              <a:t> a grupa docelowa badań</a:t>
            </a:r>
          </a:p>
          <a:p>
            <a:pPr algn="just"/>
            <a:r>
              <a:rPr lang="pl-PL" sz="1800" dirty="0" smtClean="0"/>
              <a:t> </a:t>
            </a:r>
          </a:p>
          <a:p>
            <a:pPr algn="just"/>
            <a:r>
              <a:rPr lang="pl-PL" sz="1800" dirty="0" smtClean="0"/>
              <a:t>Zaangażowanie respondentów – charakterystyka, próba badawcza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60741B72655A4AA1E6234B09BD6465" ma:contentTypeVersion="3" ma:contentTypeDescription="Utwórz nowy dokument." ma:contentTypeScope="" ma:versionID="d7c27b81f53dded71fcf9bcb085c783d">
  <xsd:schema xmlns:xsd="http://www.w3.org/2001/XMLSchema" xmlns:xs="http://www.w3.org/2001/XMLSchema" xmlns:p="http://schemas.microsoft.com/office/2006/metadata/properties" xmlns:ns2="d1504991-3c69-4df4-aebb-08ba49ecbc49" targetNamespace="http://schemas.microsoft.com/office/2006/metadata/properties" ma:root="true" ma:fieldsID="5c555d0c5211e4a7570c7e931f67a5b8" ns2:_="">
    <xsd:import namespace="d1504991-3c69-4df4-aebb-08ba49ecb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04991-3c69-4df4-aebb-08ba49ecb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960D0C-C368-4882-AA76-BC4B385D5D27}"/>
</file>

<file path=customXml/itemProps2.xml><?xml version="1.0" encoding="utf-8"?>
<ds:datastoreItem xmlns:ds="http://schemas.openxmlformats.org/officeDocument/2006/customXml" ds:itemID="{A784D2DF-1E24-4194-AF1E-78D0A238FA55}"/>
</file>

<file path=customXml/itemProps3.xml><?xml version="1.0" encoding="utf-8"?>
<ds:datastoreItem xmlns:ds="http://schemas.openxmlformats.org/officeDocument/2006/customXml" ds:itemID="{457C6853-AACD-4DDA-BD8F-66B1A9A03D12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1324</Words>
  <Application>Microsoft Office PowerPoint</Application>
  <PresentationFormat>Pokaz na ekranie (4:3)</PresentationFormat>
  <Paragraphs>256</Paragraphs>
  <Slides>57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58" baseType="lpstr">
      <vt:lpstr>Hol</vt:lpstr>
      <vt:lpstr>     Szkolne relacje: rodzice-nauczyciele  </vt:lpstr>
      <vt:lpstr>Moja kadencja 2016-2021</vt:lpstr>
      <vt:lpstr>Ruchy społeczne</vt:lpstr>
      <vt:lpstr>Narady obywatelskie o edukacji:</vt:lpstr>
      <vt:lpstr>Skutki deformy i podwójnego rocznika:</vt:lpstr>
      <vt:lpstr>Slajd 6</vt:lpstr>
      <vt:lpstr>Skutki strajku:</vt:lpstr>
      <vt:lpstr>Skutki pandemii:</vt:lpstr>
      <vt:lpstr>Metodologia badań – wybrane problemy</vt:lpstr>
      <vt:lpstr>Wybrane problemy i cele badawcze</vt:lpstr>
      <vt:lpstr>Techniki badawcze</vt:lpstr>
      <vt:lpstr>Fora Facebookowe:</vt:lpstr>
      <vt:lpstr>Slajd 13</vt:lpstr>
      <vt:lpstr>Slajd 14</vt:lpstr>
      <vt:lpstr>Slajd 15</vt:lpstr>
      <vt:lpstr>Slajd 16</vt:lpstr>
      <vt:lpstr>Slajd 17</vt:lpstr>
      <vt:lpstr>Rodzice:</vt:lpstr>
      <vt:lpstr>Rodzice:</vt:lpstr>
      <vt:lpstr>Rodzice: </vt:lpstr>
      <vt:lpstr>Nauczyciele:</vt:lpstr>
      <vt:lpstr>Rodzice:</vt:lpstr>
      <vt:lpstr>RODZICE: W jakich obszarach nauczyciele są najbardziej chętni do współpracy? </vt:lpstr>
      <vt:lpstr> NAUCZYCIELE: W jakich obszarach rodzice są najbardziej chętni i otwarci na współpracę? (Wybierz cztery najczęściej powtarzające się przyczyny)</vt:lpstr>
      <vt:lpstr>NAUCZYCIELE: Zaznacz największe trudności w kontaktach z rodzicami (możesz zaznaczyć cztery opcje).</vt:lpstr>
      <vt:lpstr>RODZICE: Zaznacz największe trudności w kontaktach z nauczycielami (możesz zaznaczyć cztery opcje):</vt:lpstr>
      <vt:lpstr>NAUCZYCIELE: Oceń, które z problemów są do rozwiązania po stronie domu.</vt:lpstr>
      <vt:lpstr>RODZICE: Oceń, które z problemów są do rozwiązania po stronie szkoły</vt:lpstr>
      <vt:lpstr>KOMUNIKACJA:  Jak rodzice i nauczyciele komunikują się?</vt:lpstr>
      <vt:lpstr>NAUCZYCIELE:</vt:lpstr>
      <vt:lpstr>RODZICE</vt:lpstr>
      <vt:lpstr>NAUCZYCIELE</vt:lpstr>
      <vt:lpstr>NAUCZYCIELE</vt:lpstr>
      <vt:lpstr>NAUCZYCIELE</vt:lpstr>
      <vt:lpstr>RODZICE</vt:lpstr>
      <vt:lpstr>RODZICE</vt:lpstr>
      <vt:lpstr>NAUCZYCIELE</vt:lpstr>
      <vt:lpstr>RODZICE</vt:lpstr>
      <vt:lpstr>Korelacje – rodzice „zadowoleni”:</vt:lpstr>
      <vt:lpstr>Wnioski: </vt:lpstr>
      <vt:lpstr>Korelacje: rodzice „niezadowoleni”</vt:lpstr>
      <vt:lpstr>Wniosek</vt:lpstr>
      <vt:lpstr>NOWE ZJAWISKO W SZKOLE – MEDIA SPOŁECZNOŚCIOWE</vt:lpstr>
      <vt:lpstr>Brak korelacji między: </vt:lpstr>
      <vt:lpstr>Korelacje – nauczyciele (wybrane zagadnienia)</vt:lpstr>
      <vt:lpstr>Inne wnioski: </vt:lpstr>
      <vt:lpstr>Dobre praktyki, czyli jak budować relacje:</vt:lpstr>
      <vt:lpstr>4. Rola i autonomia rady rodziców: </vt:lpstr>
      <vt:lpstr>Na sportowo</vt:lpstr>
      <vt:lpstr>Kreatywnie: </vt:lpstr>
      <vt:lpstr>Edukacyjnie </vt:lpstr>
      <vt:lpstr>Nauczyciele ekspertami: wykłady i konferencje</vt:lpstr>
      <vt:lpstr>Nauczyciele ekspertami</vt:lpstr>
      <vt:lpstr>Rodzice inicjatorzy projektów edukacyjnych</vt:lpstr>
      <vt:lpstr>Rodzice w roli nauczycieli</vt:lpstr>
      <vt:lpstr>Rodzice i nauczyciele wielu talentów</vt:lpstr>
      <vt:lpstr>Slajd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Szkolne relacje: rodzice-nauczyciele  </dc:title>
  <dc:creator>Eurydyka</dc:creator>
  <cp:lastModifiedBy>Eurydyka</cp:lastModifiedBy>
  <cp:revision>2</cp:revision>
  <dcterms:created xsi:type="dcterms:W3CDTF">2020-12-10T23:18:52Z</dcterms:created>
  <dcterms:modified xsi:type="dcterms:W3CDTF">2020-12-10T23:54:26Z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0x0101007760741B72655A4AA1E6234B09BD6465</vt:lpwstr>
  </property>
</Properties>
</file>