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0080625" cy="7559675"/>
  <p:notesSz cx="7559675" cy="10691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-1182" y="186"/>
      </p:cViewPr>
      <p:guideLst>
        <p:guide orient="horz" pos="2381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l-PL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notatek</a:t>
            </a:r>
          </a:p>
        </p:txBody>
      </p:sp>
      <p:sp>
        <p:nvSpPr>
          <p:cNvPr id="73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l-PL" sz="1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&lt;główka&gt;</a:t>
            </a:r>
          </a:p>
        </p:txBody>
      </p:sp>
      <p:sp>
        <p:nvSpPr>
          <p:cNvPr id="74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pl-PL" sz="1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&lt;data/godzina&gt;</a:t>
            </a:r>
          </a:p>
        </p:txBody>
      </p:sp>
      <p:sp>
        <p:nvSpPr>
          <p:cNvPr id="75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pl-PL" sz="1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&lt;stopka&gt;</a:t>
            </a:r>
          </a:p>
        </p:txBody>
      </p:sp>
      <p:sp>
        <p:nvSpPr>
          <p:cNvPr id="76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AD3245E4-8D46-4803-8447-3580B73FD048}" type="slidenum">
              <a:rPr lang="pl-PL" sz="1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pl-PL" sz="1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89286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CustomShape 1"/>
          <p:cNvSpPr/>
          <p:nvPr/>
        </p:nvSpPr>
        <p:spPr>
          <a:xfrm>
            <a:off x="755640" y="5078520"/>
            <a:ext cx="6047640" cy="4811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755640" y="5078520"/>
            <a:ext cx="6047640" cy="4811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stomShape 1"/>
          <p:cNvSpPr/>
          <p:nvPr/>
        </p:nvSpPr>
        <p:spPr>
          <a:xfrm>
            <a:off x="755640" y="5078520"/>
            <a:ext cx="6047640" cy="4811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CustomShape 1"/>
          <p:cNvSpPr/>
          <p:nvPr/>
        </p:nvSpPr>
        <p:spPr>
          <a:xfrm>
            <a:off x="755640" y="5078520"/>
            <a:ext cx="6047640" cy="4811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755640" y="5078520"/>
            <a:ext cx="6047640" cy="4811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CustomShape 1"/>
          <p:cNvSpPr/>
          <p:nvPr/>
        </p:nvSpPr>
        <p:spPr>
          <a:xfrm>
            <a:off x="755640" y="5078520"/>
            <a:ext cx="6047640" cy="4811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755640" y="5078520"/>
            <a:ext cx="6047640" cy="4811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755640" y="5078520"/>
            <a:ext cx="6047640" cy="4811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CustomShape 1"/>
          <p:cNvSpPr/>
          <p:nvPr/>
        </p:nvSpPr>
        <p:spPr>
          <a:xfrm>
            <a:off x="755640" y="5078520"/>
            <a:ext cx="6047640" cy="4811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CustomShape 1"/>
          <p:cNvSpPr/>
          <p:nvPr/>
        </p:nvSpPr>
        <p:spPr>
          <a:xfrm>
            <a:off x="755640" y="5078520"/>
            <a:ext cx="6047640" cy="4811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35" name="Picture 34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Picture 69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71" name="Picture 70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 lang="pl-PL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3280" y="301320"/>
            <a:ext cx="9066960" cy="1258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3280" y="1767960"/>
            <a:ext cx="9066960" cy="438084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tekstu konspektu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Drugi poziom konspektu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Trzeci poziom konspektu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Czwarty poziom konspektu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Piąty poziom konspektu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Szósty poziom konspektu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l-PL" sz="4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tekstu tytułu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tekstu konspektu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Drugi poziom konspektu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Trzeci poziom konspektu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Czwarty poziom konspektu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Piąty poziom konspektu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Szósty poziom konspektu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502920" y="301680"/>
            <a:ext cx="9070200" cy="126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8" name="CustomShape 2"/>
          <p:cNvSpPr/>
          <p:nvPr/>
        </p:nvSpPr>
        <p:spPr>
          <a:xfrm>
            <a:off x="502920" y="685440"/>
            <a:ext cx="9070200" cy="6550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95000"/>
              </a:lnSpc>
            </a:pPr>
            <a:r>
              <a:rPr lang="pl-PL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Microsoft YaHei"/>
              </a:rPr>
              <a:t> 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43000"/>
              </a:lnSpc>
            </a:pPr>
            <a:r>
              <a:rPr lang="pl-PL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Microsoft YaHei"/>
              </a:rPr>
              <a:t> 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43000"/>
              </a:lnSpc>
            </a:pPr>
            <a:r>
              <a:rPr lang="pl-PL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Microsoft YaHei"/>
              </a:rPr>
              <a:t> 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43000"/>
              </a:lnSpc>
            </a:pPr>
            <a:r>
              <a:rPr lang="pl-PL" sz="4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Microsoft YaHei"/>
              </a:rPr>
              <a:t>Rodzice w wolnych/demokratycznych szkołach w Polsce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43000"/>
              </a:lnSpc>
            </a:pPr>
            <a:r>
              <a:rPr lang="pl-PL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Microsoft YaHei"/>
              </a:rPr>
              <a:t> 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43000"/>
              </a:lnSpc>
            </a:pPr>
            <a:r>
              <a:rPr lang="pl-PL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Microsoft YaHei"/>
              </a:rPr>
              <a:t>Katarzyna Gawlicz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43000"/>
              </a:lnSpc>
            </a:pPr>
            <a:r>
              <a:rPr lang="pl-PL" sz="2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Microsoft YaHei"/>
              </a:rPr>
              <a:t>Dolnośląska Szkoła Wyższa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43000"/>
              </a:lnSpc>
            </a:pPr>
            <a:r>
              <a:rPr lang="pl-PL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Microsoft YaHei"/>
              </a:rPr>
              <a:t>Monika Popow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43000"/>
              </a:lnSpc>
            </a:pPr>
            <a:r>
              <a:rPr lang="pl-PL" sz="2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Microsoft YaHei"/>
              </a:rPr>
              <a:t>Uniwersytet im. Adama Mickiewicza w Poznaniu \ Instytut Badań Edukacyjnych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502920" y="301680"/>
            <a:ext cx="9070200" cy="126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6" name="CustomShape 2"/>
          <p:cNvSpPr/>
          <p:nvPr/>
        </p:nvSpPr>
        <p:spPr>
          <a:xfrm>
            <a:off x="502920" y="1302690"/>
            <a:ext cx="9070200" cy="50967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28440" rIns="0" bIns="0"/>
          <a:lstStyle/>
          <a:p>
            <a:pPr>
              <a:lnSpc>
                <a:spcPct val="93000"/>
              </a:lnSpc>
            </a:pPr>
            <a:r>
              <a:rPr lang="pl-PL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Wyzwania, przed którymi stają rodzice w szkołach demokratycznych</a:t>
            </a: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3000"/>
              </a:lnSpc>
            </a:pPr>
            <a:r>
              <a:rPr lang="pl-PL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I. Konieczność </a:t>
            </a:r>
            <a:r>
              <a:rPr lang="pl-PL" sz="320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uwspólnienia</a:t>
            </a:r>
            <a:r>
              <a:rPr lang="pl-PL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wizji szkoły</a:t>
            </a: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3000"/>
              </a:lnSpc>
            </a:pPr>
            <a:r>
              <a:rPr lang="pl-PL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II. Wyzwania dotyczące nauki </a:t>
            </a:r>
            <a:r>
              <a:rPr lang="pl-PL" sz="32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– </a:t>
            </a:r>
            <a:r>
              <a:rPr lang="pl-PL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„moje dziecko niczego się nie uczy”.</a:t>
            </a: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3000"/>
              </a:lnSpc>
            </a:pPr>
            <a:r>
              <a:rPr lang="pl-PL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III. Mierzenie się z dziecięcym detoksem po wyjściu ze szkoły systemowej.</a:t>
            </a: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3000"/>
              </a:lnSpc>
            </a:pPr>
            <a:r>
              <a:rPr lang="pl-PL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IV. Uczenie się nowego funkcjonowania w wolnej szkole.</a:t>
            </a: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3000"/>
              </a:lnSpc>
            </a:pPr>
            <a:r>
              <a:rPr lang="pl-PL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V. Podwójna rola rodziców, którzy są równocześnie tutorami.  </a:t>
            </a: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3000"/>
              </a:lnSpc>
            </a:pP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3000"/>
              </a:lnSpc>
            </a:pP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3000"/>
              </a:lnSpc>
            </a:pP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ustomShape 1"/>
          <p:cNvSpPr/>
          <p:nvPr/>
        </p:nvSpPr>
        <p:spPr>
          <a:xfrm>
            <a:off x="502920" y="301680"/>
            <a:ext cx="9070200" cy="126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8" name="CustomShape 2"/>
          <p:cNvSpPr/>
          <p:nvPr/>
        </p:nvSpPr>
        <p:spPr>
          <a:xfrm>
            <a:off x="502920" y="1768320"/>
            <a:ext cx="9070200" cy="438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28440" rIns="0" bIns="0"/>
          <a:lstStyle/>
          <a:p>
            <a:pPr>
              <a:lnSpc>
                <a:spcPct val="93000"/>
              </a:lnSpc>
            </a:pPr>
            <a:r>
              <a:rPr lang="pl-PL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Wyzwania organizacyjne</a:t>
            </a: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3000"/>
              </a:lnSpc>
            </a:pP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finanse,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3000"/>
              </a:lnSpc>
            </a:pP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szkoła kontraktowa, 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3000"/>
              </a:lnSpc>
            </a:pP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napięcia na linii rodzice-kadra,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3000"/>
              </a:lnSpc>
            </a:pP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przekształcenia,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3000"/>
              </a:lnSpc>
            </a:pP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współodpowiedzialność.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3000"/>
              </a:lnSpc>
            </a:pP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502920" y="301680"/>
            <a:ext cx="9070200" cy="126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0" name="CustomShape 2"/>
          <p:cNvSpPr/>
          <p:nvPr/>
        </p:nvSpPr>
        <p:spPr>
          <a:xfrm>
            <a:off x="502920" y="1768320"/>
            <a:ext cx="9070200" cy="438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algn="ctr">
              <a:lnSpc>
                <a:spcPct val="95000"/>
              </a:lnSpc>
            </a:pPr>
            <a:r>
              <a:rPr lang="pl-PL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Microsoft YaHei"/>
              </a:rPr>
              <a:t> </a:t>
            </a: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43000"/>
              </a:lnSpc>
            </a:pPr>
            <a:r>
              <a:rPr lang="pl-PL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Microsoft YaHei"/>
              </a:rPr>
              <a:t> </a:t>
            </a: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43000"/>
              </a:lnSpc>
            </a:pPr>
            <a:r>
              <a:rPr lang="pl-PL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Microsoft YaHei"/>
              </a:rPr>
              <a:t> </a:t>
            </a: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1" name="Picture 100"/>
          <p:cNvPicPr/>
          <p:nvPr/>
        </p:nvPicPr>
        <p:blipFill>
          <a:blip r:embed="rId3"/>
          <a:stretch/>
        </p:blipFill>
        <p:spPr>
          <a:xfrm>
            <a:off x="0" y="3743280"/>
            <a:ext cx="3029760" cy="1439280"/>
          </a:xfrm>
          <a:prstGeom prst="rect">
            <a:avLst/>
          </a:prstGeom>
          <a:ln>
            <a:noFill/>
          </a:ln>
        </p:spPr>
      </p:pic>
      <p:pic>
        <p:nvPicPr>
          <p:cNvPr id="102" name="Picture 101"/>
          <p:cNvPicPr/>
          <p:nvPr/>
        </p:nvPicPr>
        <p:blipFill>
          <a:blip r:embed="rId4"/>
          <a:stretch/>
        </p:blipFill>
        <p:spPr>
          <a:xfrm>
            <a:off x="3279600" y="1563840"/>
            <a:ext cx="3033000" cy="2035800"/>
          </a:xfrm>
          <a:prstGeom prst="rect">
            <a:avLst/>
          </a:prstGeom>
          <a:ln>
            <a:noFill/>
          </a:ln>
        </p:spPr>
      </p:pic>
      <p:pic>
        <p:nvPicPr>
          <p:cNvPr id="103" name="Picture 102"/>
          <p:cNvPicPr/>
          <p:nvPr/>
        </p:nvPicPr>
        <p:blipFill>
          <a:blip r:embed="rId5"/>
          <a:stretch/>
        </p:blipFill>
        <p:spPr>
          <a:xfrm>
            <a:off x="3095640" y="3887640"/>
            <a:ext cx="3386880" cy="1123200"/>
          </a:xfrm>
          <a:prstGeom prst="rect">
            <a:avLst/>
          </a:prstGeom>
          <a:ln>
            <a:noFill/>
          </a:ln>
        </p:spPr>
      </p:pic>
      <p:pic>
        <p:nvPicPr>
          <p:cNvPr id="104" name="Picture 103"/>
          <p:cNvPicPr/>
          <p:nvPr/>
        </p:nvPicPr>
        <p:blipFill>
          <a:blip r:embed="rId6"/>
          <a:stretch/>
        </p:blipFill>
        <p:spPr>
          <a:xfrm>
            <a:off x="7021440" y="3959280"/>
            <a:ext cx="2160000" cy="1078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/>
          <p:cNvSpPr/>
          <p:nvPr/>
        </p:nvSpPr>
        <p:spPr>
          <a:xfrm>
            <a:off x="502920" y="301680"/>
            <a:ext cx="9070200" cy="126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0" name="CustomShape 2"/>
          <p:cNvSpPr/>
          <p:nvPr/>
        </p:nvSpPr>
        <p:spPr>
          <a:xfrm>
            <a:off x="502920" y="1768320"/>
            <a:ext cx="9070200" cy="438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28440" rIns="0" bIns="0"/>
          <a:lstStyle/>
          <a:p>
            <a:pPr algn="ctr">
              <a:lnSpc>
                <a:spcPct val="93000"/>
              </a:lnSpc>
            </a:pP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3000"/>
              </a:lnSpc>
            </a:pP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Projekt „Szkoły demokratyczne - studium socjopedagogiczne nowych alternatyw edukacyjnych” 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3000"/>
              </a:lnSpc>
            </a:pP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3000"/>
              </a:lnSpc>
            </a:pPr>
            <a:r>
              <a:rPr lang="pl-PL" sz="2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(NCN UMO-2014/13/D/HS6/01896)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502920" y="301680"/>
            <a:ext cx="9070200" cy="126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2" name="CustomShape 2"/>
          <p:cNvSpPr/>
          <p:nvPr/>
        </p:nvSpPr>
        <p:spPr>
          <a:xfrm>
            <a:off x="502920" y="1768320"/>
            <a:ext cx="9070200" cy="438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28440" rIns="0" bIns="0"/>
          <a:lstStyle/>
          <a:p>
            <a:pPr>
              <a:lnSpc>
                <a:spcPct val="93000"/>
              </a:lnSpc>
            </a:pPr>
            <a:r>
              <a:rPr lang="pl-PL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Cel</a:t>
            </a: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3000"/>
              </a:lnSpc>
            </a:pP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socjologiczna i pedagogiczna analiza nowego zjawiska w obszarze polskiej edukacji - tzw. szkół demokratycznych.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0200" indent="-323280">
              <a:lnSpc>
                <a:spcPct val="93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Rekonstrukcja genezy oraz kontekstów powstawania szkół demokratycznych.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0200" indent="-323280">
              <a:lnSpc>
                <a:spcPct val="93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Poznanie sposobów codziennego funkcjonowania szkół demokratycznych.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0200" indent="-323280">
              <a:lnSpc>
                <a:spcPct val="93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Rozpoznanie miejsca i roli szkół demokratycznych w polskim systemie oświaty. 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503280" y="301320"/>
            <a:ext cx="9066960" cy="1258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4" name="CustomShape 2"/>
          <p:cNvSpPr/>
          <p:nvPr/>
        </p:nvSpPr>
        <p:spPr>
          <a:xfrm>
            <a:off x="503280" y="1767960"/>
            <a:ext cx="9066960" cy="4380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28440" rIns="0" bIns="0"/>
          <a:lstStyle/>
          <a:p>
            <a:pPr marL="342720" indent="-342000">
              <a:lnSpc>
                <a:spcPct val="100000"/>
              </a:lnSpc>
            </a:pPr>
            <a:r>
              <a:rPr lang="pl-PL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Metodologia:</a:t>
            </a: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000">
              <a:lnSpc>
                <a:spcPct val="100000"/>
              </a:lnSpc>
            </a:pPr>
            <a:r>
              <a:rPr lang="pl-PL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Obserwacja uczestnicząca (6 szkół)</a:t>
            </a: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000">
              <a:lnSpc>
                <a:spcPct val="100000"/>
              </a:lnSpc>
            </a:pPr>
            <a:r>
              <a:rPr lang="pl-PL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Wywiady </a:t>
            </a:r>
            <a:r>
              <a:rPr lang="pl-PL" sz="32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(</a:t>
            </a:r>
            <a:r>
              <a:rPr lang="pl-PL" sz="32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indywidualne i grupowe</a:t>
            </a:r>
            <a:r>
              <a:rPr lang="pl-PL" sz="32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) </a:t>
            </a:r>
            <a:r>
              <a:rPr lang="pl-PL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– rodzice, założyciele, tutorzy, dzieci</a:t>
            </a: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000">
              <a:lnSpc>
                <a:spcPct val="100000"/>
              </a:lnSpc>
            </a:pPr>
            <a:r>
              <a:rPr lang="pl-PL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Analiza dokumentów</a:t>
            </a: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000">
              <a:lnSpc>
                <a:spcPct val="100000"/>
              </a:lnSpc>
            </a:pPr>
            <a:r>
              <a:rPr lang="pl-PL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Analiza mediów</a:t>
            </a: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000">
              <a:lnSpc>
                <a:spcPct val="100000"/>
              </a:lnSpc>
            </a:pPr>
            <a:r>
              <a:rPr lang="pl-PL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503280" y="301320"/>
            <a:ext cx="9066960" cy="1258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6" name="CustomShape 2"/>
          <p:cNvSpPr/>
          <p:nvPr/>
        </p:nvSpPr>
        <p:spPr>
          <a:xfrm>
            <a:off x="503280" y="1767960"/>
            <a:ext cx="9066960" cy="4380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28440" rIns="0" bIns="0"/>
          <a:lstStyle/>
          <a:p>
            <a:pPr marL="342720" indent="-342000">
              <a:lnSpc>
                <a:spcPct val="100000"/>
              </a:lnSpc>
            </a:pPr>
            <a:r>
              <a:rPr lang="pl-PL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Ważne terminy i rozróżnienia: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000">
              <a:lnSpc>
                <a:spcPct val="100000"/>
              </a:lnSpc>
            </a:pP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Szkoły demokratyczne a szkoły wolne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000">
              <a:lnSpc>
                <a:spcPct val="100000"/>
              </a:lnSpc>
            </a:pP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Unschooling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000">
              <a:lnSpc>
                <a:spcPct val="100000"/>
              </a:lnSpc>
            </a:pP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System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502920" y="301680"/>
            <a:ext cx="9070200" cy="126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8" name="CustomShape 2"/>
          <p:cNvSpPr/>
          <p:nvPr/>
        </p:nvSpPr>
        <p:spPr>
          <a:xfrm>
            <a:off x="502920" y="1768320"/>
            <a:ext cx="9070200" cy="438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28440" rIns="0" bIns="0"/>
          <a:lstStyle/>
          <a:p>
            <a:pPr algn="ctr">
              <a:lnSpc>
                <a:spcPct val="93000"/>
              </a:lnSpc>
            </a:pPr>
            <a:r>
              <a:rPr lang="pl-PL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Kim są rodzice w szkołach demokratycznych?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3000"/>
              </a:lnSpc>
            </a:pP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I. Bycie w procesie zmiany – uczenie się, zmienianie siebie, poszukiwanie swojej tożsamości jako rodzic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3000"/>
              </a:lnSpc>
            </a:pP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II. Poczucie niewpasowywania się w system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3000"/>
              </a:lnSpc>
            </a:pP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III. Ciągła refleksja nad zagadnieniem wolności w wychowaniu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3000"/>
              </a:lnSpc>
            </a:pP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IV. Otwartość na zmianę i niepewność w sytuacji edukacyjnej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3000"/>
              </a:lnSpc>
            </a:pPr>
            <a:r>
              <a:rPr lang="pl-PL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V. Przeważająca liczba zaangażowanych osób to kobiety.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3000"/>
              </a:lnSpc>
            </a:pP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3000"/>
              </a:lnSpc>
            </a:pPr>
            <a:r>
              <a:rPr lang="pl-PL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3000"/>
              </a:lnSpc>
            </a:pPr>
            <a:r>
              <a:rPr lang="pl-PL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lang="pl-PL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CustomShape 1"/>
          <p:cNvSpPr/>
          <p:nvPr/>
        </p:nvSpPr>
        <p:spPr>
          <a:xfrm>
            <a:off x="502920" y="301680"/>
            <a:ext cx="9070200" cy="126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0" name="CustomShape 2"/>
          <p:cNvSpPr/>
          <p:nvPr/>
        </p:nvSpPr>
        <p:spPr>
          <a:xfrm>
            <a:off x="502920" y="1091003"/>
            <a:ext cx="9070200" cy="558528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28440" rIns="0" bIns="0"/>
          <a:lstStyle/>
          <a:p>
            <a:pPr marL="342720" indent="-342000">
              <a:lnSpc>
                <a:spcPct val="100000"/>
              </a:lnSpc>
            </a:pPr>
            <a:r>
              <a:rPr lang="pl-PL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Drogi rodziców do szkoły:</a:t>
            </a: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pl-PL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I. Świadome rodzicielstwo - forum </a:t>
            </a:r>
            <a:r>
              <a:rPr lang="pl-PL" sz="280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chustowe</a:t>
            </a:r>
            <a:r>
              <a:rPr lang="pl-PL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rodzicielstwo bliskości, NVC, </a:t>
            </a:r>
            <a:r>
              <a:rPr lang="pl-PL" sz="28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wychowanie bez </a:t>
            </a:r>
            <a:r>
              <a:rPr lang="pl-PL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kar i nagród </a:t>
            </a: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pl-PL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II. Integralny związek między domem i szkołą.</a:t>
            </a: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pl-PL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III. Fantazmat szkoły systemowej.</a:t>
            </a: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pl-PL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IV. Wcześniejsze (przed)szkolne doświadczenia dziecka (szkoła systemowa).</a:t>
            </a: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pl-PL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V. Wcześniejsze (przed)szkolne doświadczenia dziecka (szkoła alternatywna) - od </a:t>
            </a:r>
            <a:r>
              <a:rPr lang="pl-PL" sz="28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niespełniającej </a:t>
            </a:r>
            <a:r>
              <a:rPr lang="pl-PL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oczekiwań szkoły alternatywnej/niesystemowej do własnej szkoły demokratycznej</a:t>
            </a: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000">
              <a:lnSpc>
                <a:spcPct val="100000"/>
              </a:lnSpc>
            </a:pPr>
            <a:r>
              <a:rPr lang="pl-PL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</a:t>
            </a:r>
            <a:endParaRPr lang="pl-PL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502920" y="301680"/>
            <a:ext cx="9070200" cy="126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2" name="CustomShape 2"/>
          <p:cNvSpPr/>
          <p:nvPr/>
        </p:nvSpPr>
        <p:spPr>
          <a:xfrm>
            <a:off x="502920" y="1768320"/>
            <a:ext cx="9070200" cy="438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28440" rIns="0" bIns="0"/>
          <a:lstStyle/>
          <a:p>
            <a:r>
              <a:rPr lang="pl-PL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Co </a:t>
            </a:r>
            <a:r>
              <a:rPr lang="pl-PL" sz="28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nie</a:t>
            </a:r>
            <a:r>
              <a:rPr lang="pl-PL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prowadzi rodziców do szkoły wolnej / demokratycznej?</a:t>
            </a:r>
            <a:endParaRPr lang="pl-PL" sz="2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pl-PL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Rodzice raczej nie poszukują </a:t>
            </a:r>
            <a:r>
              <a:rPr lang="pl-PL" sz="28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szkoły gwarantującej wąsko rozumiany sukces edukacyjny</a:t>
            </a:r>
            <a:r>
              <a:rPr lang="pl-PL" sz="280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, wysoki poziom </a:t>
            </a:r>
            <a:r>
              <a:rPr lang="pl-PL" sz="28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nauczania </a:t>
            </a:r>
            <a:r>
              <a:rPr lang="pl-PL" sz="2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lub </a:t>
            </a:r>
            <a:r>
              <a:rPr lang="pl-PL" sz="280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ukierunkowanie </a:t>
            </a:r>
            <a:r>
              <a:rPr lang="pl-PL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dziecka w </a:t>
            </a:r>
            <a:r>
              <a:rPr lang="pl-PL" sz="28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jeden, określony sposób </a:t>
            </a:r>
            <a:endParaRPr lang="pl-PL" sz="2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pl-PL" sz="2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pl-PL" sz="2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502920" y="301680"/>
            <a:ext cx="9070200" cy="126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4" name="CustomShape 2"/>
          <p:cNvSpPr/>
          <p:nvPr/>
        </p:nvSpPr>
        <p:spPr>
          <a:xfrm>
            <a:off x="502920" y="1768320"/>
            <a:ext cx="9070200" cy="438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28440" rIns="0" bIns="0"/>
          <a:lstStyle/>
          <a:p>
            <a:pPr marL="342720" indent="-342000">
              <a:lnSpc>
                <a:spcPct val="100000"/>
              </a:lnSpc>
            </a:pPr>
            <a:r>
              <a:rPr lang="pl-PL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Miejsce rodziców w szkole</a:t>
            </a:r>
            <a:endParaRPr lang="pl-PL" sz="2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pl-PL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I. Rodzice – twórcy i/lub prowadzący szkołę</a:t>
            </a:r>
            <a:endParaRPr lang="pl-PL" sz="2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pl-PL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II. Rodzice korzystający z oferty </a:t>
            </a:r>
            <a:r>
              <a:rPr lang="pl-PL" sz="28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– </a:t>
            </a:r>
            <a:r>
              <a:rPr lang="pl-PL" sz="2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</a:t>
            </a:r>
            <a:r>
              <a:rPr lang="pl-PL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rodzice zaangażowani oraz </a:t>
            </a:r>
            <a:endParaRPr lang="pl-PL" sz="2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pl-PL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rodzice marzący o </a:t>
            </a:r>
            <a:r>
              <a:rPr lang="pl-PL" sz="28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„gotowcu”</a:t>
            </a:r>
            <a:endParaRPr lang="pl-PL" sz="2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pl-PL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III. Wytwarzanie i wzmacnianie społeczności rodziców/szkoły</a:t>
            </a:r>
            <a:endParaRPr lang="pl-PL" sz="2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pl-PL" sz="2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pl-PL" sz="2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000">
              <a:lnSpc>
                <a:spcPct val="100000"/>
              </a:lnSpc>
            </a:pPr>
            <a:endParaRPr lang="pl-PL" sz="2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412</Words>
  <Application>Microsoft Office PowerPoint</Application>
  <PresentationFormat>Niestandardowy</PresentationFormat>
  <Paragraphs>71</Paragraphs>
  <Slides>12</Slides>
  <Notes>10</Notes>
  <HiddenSlides>0</HiddenSlides>
  <MMClips>0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12</vt:i4>
      </vt:variant>
    </vt:vector>
  </HeadingPairs>
  <TitlesOfParts>
    <vt:vector size="14" baseType="lpstr">
      <vt:lpstr>Office Theme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Monika</dc:creator>
  <cp:lastModifiedBy>Mika</cp:lastModifiedBy>
  <cp:revision>14</cp:revision>
  <dcterms:created xsi:type="dcterms:W3CDTF">2018-04-20T19:44:22Z</dcterms:created>
  <dcterms:modified xsi:type="dcterms:W3CDTF">2018-05-11T20:50:45Z</dcterms:modified>
  <dc:language>pl-PL</dc:language>
</cp:coreProperties>
</file>