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6" r:id="rId1"/>
  </p:sldMasterIdLst>
  <p:notesMasterIdLst>
    <p:notesMasterId r:id="rId22"/>
  </p:notesMasterIdLst>
  <p:sldIdLst>
    <p:sldId id="256" r:id="rId2"/>
    <p:sldId id="257" r:id="rId3"/>
    <p:sldId id="258" r:id="rId4"/>
    <p:sldId id="276" r:id="rId5"/>
    <p:sldId id="262" r:id="rId6"/>
    <p:sldId id="268" r:id="rId7"/>
    <p:sldId id="269" r:id="rId8"/>
    <p:sldId id="270" r:id="rId9"/>
    <p:sldId id="271" r:id="rId10"/>
    <p:sldId id="273" r:id="rId11"/>
    <p:sldId id="274" r:id="rId12"/>
    <p:sldId id="275" r:id="rId13"/>
    <p:sldId id="277" r:id="rId14"/>
    <p:sldId id="279" r:id="rId15"/>
    <p:sldId id="280" r:id="rId16"/>
    <p:sldId id="281" r:id="rId17"/>
    <p:sldId id="282" r:id="rId18"/>
    <p:sldId id="283" r:id="rId19"/>
    <p:sldId id="284" r:id="rId20"/>
    <p:sldId id="286" r:id="rId21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6" d="100"/>
          <a:sy n="126" d="100"/>
        </p:scale>
        <p:origin x="-119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pl-PL" dirty="0" smtClean="0"/>
              <a:t>Rodzina pochodzenia</a:t>
            </a:r>
            <a:endParaRPr lang="pl-PL" dirty="0"/>
          </a:p>
        </c:rich>
      </c:tx>
      <c:layout/>
      <c:overlay val="0"/>
    </c:title>
    <c:autoTitleDeleted val="0"/>
    <c:plotArea>
      <c:layout/>
      <c:pieChart>
        <c:varyColors val="1"/>
        <c:ser>
          <c:idx val="0"/>
          <c:order val="0"/>
          <c:tx>
            <c:strRef>
              <c:f>Arkusz1!$B$1</c:f>
              <c:strCache>
                <c:ptCount val="1"/>
                <c:pt idx="0">
                  <c:v>Sprzedaż</c:v>
                </c:pt>
              </c:strCache>
            </c:strRef>
          </c:tx>
          <c:dLbls>
            <c:txPr>
              <a:bodyPr/>
              <a:lstStyle/>
              <a:p>
                <a:pPr>
                  <a:defRPr sz="1400" b="1" baseline="0"/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Arkusz1!$A$2:$A$6</c:f>
              <c:strCache>
                <c:ptCount val="5"/>
                <c:pt idx="0">
                  <c:v>bardzo dobra</c:v>
                </c:pt>
                <c:pt idx="1">
                  <c:v>dobra</c:v>
                </c:pt>
                <c:pt idx="2">
                  <c:v>przeciętna</c:v>
                </c:pt>
                <c:pt idx="3">
                  <c:v>zła</c:v>
                </c:pt>
                <c:pt idx="4">
                  <c:v>bardzo zła</c:v>
                </c:pt>
              </c:strCache>
            </c:strRef>
          </c:cat>
          <c:val>
            <c:numRef>
              <c:f>Arkusz1!$B$2:$B$6</c:f>
              <c:numCache>
                <c:formatCode>0.00%</c:formatCode>
                <c:ptCount val="5"/>
                <c:pt idx="0" formatCode="0%">
                  <c:v>0.02</c:v>
                </c:pt>
                <c:pt idx="1">
                  <c:v>0.38600000000000001</c:v>
                </c:pt>
                <c:pt idx="2">
                  <c:v>0.53449999999999998</c:v>
                </c:pt>
                <c:pt idx="3">
                  <c:v>2.5000000000000001E-2</c:v>
                </c:pt>
                <c:pt idx="4">
                  <c:v>2.5000000000000001E-2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pl-PL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pl-PL" dirty="0" smtClean="0"/>
              <a:t>Rodzina prokreacji </a:t>
            </a:r>
            <a:endParaRPr lang="pl-PL" dirty="0"/>
          </a:p>
        </c:rich>
      </c:tx>
      <c:layout/>
      <c:overlay val="0"/>
    </c:title>
    <c:autoTitleDeleted val="0"/>
    <c:plotArea>
      <c:layout/>
      <c:pieChart>
        <c:varyColors val="1"/>
        <c:ser>
          <c:idx val="0"/>
          <c:order val="0"/>
          <c:tx>
            <c:strRef>
              <c:f>Arkusz1!$B$1</c:f>
              <c:strCache>
                <c:ptCount val="1"/>
                <c:pt idx="0">
                  <c:v>Sprzedaż</c:v>
                </c:pt>
              </c:strCache>
            </c:strRef>
          </c:tx>
          <c:dLbls>
            <c:txPr>
              <a:bodyPr/>
              <a:lstStyle/>
              <a:p>
                <a:pPr>
                  <a:defRPr b="1"/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Arkusz1!$A$2:$A$6</c:f>
              <c:strCache>
                <c:ptCount val="5"/>
                <c:pt idx="0">
                  <c:v>bardzo dobra</c:v>
                </c:pt>
                <c:pt idx="1">
                  <c:v>dobra</c:v>
                </c:pt>
                <c:pt idx="2">
                  <c:v>przeciętna</c:v>
                </c:pt>
                <c:pt idx="3">
                  <c:v>zła</c:v>
                </c:pt>
                <c:pt idx="4">
                  <c:v>bardzo zła</c:v>
                </c:pt>
              </c:strCache>
            </c:strRef>
          </c:cat>
          <c:val>
            <c:numRef>
              <c:f>Arkusz1!$B$2:$B$6</c:f>
              <c:numCache>
                <c:formatCode>0%</c:formatCode>
                <c:ptCount val="5"/>
                <c:pt idx="0">
                  <c:v>0.03</c:v>
                </c:pt>
                <c:pt idx="1">
                  <c:v>0.57999999999999996</c:v>
                </c:pt>
                <c:pt idx="2">
                  <c:v>0.35</c:v>
                </c:pt>
                <c:pt idx="3">
                  <c:v>0.03</c:v>
                </c:pt>
                <c:pt idx="4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pl-PL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5DA69E-8E5B-4429-86F9-54353DB21F92}" type="datetimeFigureOut">
              <a:rPr lang="pl-PL" smtClean="0"/>
              <a:t>2020-03-26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DFB8BF-626A-44B5-9EE8-49DD09C2E08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917087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ostokąt z rogami zaokrąglonymi po przekątnej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Tytuł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9" name="Podtytuł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pl-PL" smtClean="0"/>
              <a:t>Kliknij, aby edytować styl wzorca podtytułu</a:t>
            </a:r>
            <a:endParaRPr kumimoji="0" lang="en-US"/>
          </a:p>
        </p:txBody>
      </p:sp>
      <p:sp>
        <p:nvSpPr>
          <p:cNvPr id="10" name="Symbol zastępczy daty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597AF06E-ADDF-4702-AFB3-AB38BFD74F74}" type="datetime1">
              <a:rPr lang="pl-PL" smtClean="0"/>
              <a:t>2020-03-26</a:t>
            </a:fld>
            <a:endParaRPr lang="pl-PL"/>
          </a:p>
        </p:txBody>
      </p:sp>
      <p:sp>
        <p:nvSpPr>
          <p:cNvPr id="11" name="Symbol zastępczy numeru slajdu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BF9A71FE-72DE-41B2-8FA9-9DC1C24DEEFB}" type="slidenum">
              <a:rPr lang="pl-PL" smtClean="0"/>
              <a:t>‹#›</a:t>
            </a:fld>
            <a:endParaRPr lang="pl-PL"/>
          </a:p>
        </p:txBody>
      </p:sp>
      <p:sp>
        <p:nvSpPr>
          <p:cNvPr id="12" name="Symbol zastępczy stopki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r>
              <a:rPr lang="pl-PL" smtClean="0"/>
              <a:t>Aldona Małyska</a:t>
            </a:r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7359025-52EA-486D-8877-06E06D06337D}" type="datetime1">
              <a:rPr lang="pl-PL" smtClean="0"/>
              <a:t>2020-03-26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pl-PL" smtClean="0"/>
              <a:t>Aldona Małyska</a:t>
            </a: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F9A71FE-72DE-41B2-8FA9-9DC1C24DEEFB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81E70B6-0297-447D-B9EC-79CC923F5490}" type="datetime1">
              <a:rPr lang="pl-PL" smtClean="0"/>
              <a:t>2020-03-26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pl-PL" smtClean="0"/>
              <a:t>Aldona Małyska</a:t>
            </a: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F9A71FE-72DE-41B2-8FA9-9DC1C24DEEFB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ostokąt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F6894B2-55ED-44B2-A523-B26AFE7A6753}" type="datetime1">
              <a:rPr lang="pl-PL" smtClean="0"/>
              <a:t>2020-03-26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pl-PL" smtClean="0"/>
              <a:t>Aldona Małyska</a:t>
            </a: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F9A71FE-72DE-41B2-8FA9-9DC1C24DEEFB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ostokąt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8" name="Symbol zastępczy daty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E1F851D0-C80F-41E3-AC9F-77E9F296EE1B}" type="datetime1">
              <a:rPr lang="pl-PL" smtClean="0"/>
              <a:t>2020-03-26</a:t>
            </a:fld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BF9A71FE-72DE-41B2-8FA9-9DC1C24DEEFB}" type="slidenum">
              <a:rPr lang="pl-PL" smtClean="0"/>
              <a:t>‹#›</a:t>
            </a:fld>
            <a:endParaRPr lang="pl-PL"/>
          </a:p>
        </p:txBody>
      </p:sp>
      <p:sp>
        <p:nvSpPr>
          <p:cNvPr id="10" name="Symbol zastępczy stopki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r>
              <a:rPr lang="pl-PL" smtClean="0"/>
              <a:t>Aldona Małyska</a:t>
            </a:r>
            <a:endParaRPr lang="pl-PL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45FE79B-3F22-4E5F-835F-84771791538C}" type="datetime1">
              <a:rPr lang="pl-PL" smtClean="0"/>
              <a:t>2020-03-26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pl-PL" smtClean="0"/>
              <a:t>Aldona Małyska</a:t>
            </a:r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BF9A71FE-72DE-41B2-8FA9-9DC1C24DEEFB}" type="slidenum">
              <a:rPr lang="pl-PL" smtClean="0"/>
              <a:t>‹#›</a:t>
            </a:fld>
            <a:endParaRPr lang="pl-PL"/>
          </a:p>
        </p:txBody>
      </p:sp>
      <p:sp>
        <p:nvSpPr>
          <p:cNvPr id="10" name="Prostokąt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ostokąt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Prostokąt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5" name="Symbol zastępczy zawartości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662D6F7-4E5C-4D5D-BFDB-A69A1498AAAD}" type="datetime1">
              <a:rPr lang="pl-PL" smtClean="0"/>
              <a:t>2020-03-26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pl-PL" smtClean="0"/>
              <a:t>Aldona Małyska</a:t>
            </a:r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BF9A71FE-72DE-41B2-8FA9-9DC1C24DEEFB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490DA9-018E-425B-9B97-205D5CF9D0D9}" type="datetime1">
              <a:rPr lang="pl-PL" smtClean="0"/>
              <a:t>2020-03-26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pl-PL" smtClean="0"/>
              <a:t>Aldona Małyska</a:t>
            </a:r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F9A71FE-72DE-41B2-8FA9-9DC1C24DEEFB}" type="slidenum">
              <a:rPr lang="pl-PL" smtClean="0"/>
              <a:t>‹#›</a:t>
            </a:fld>
            <a:endParaRPr lang="pl-PL"/>
          </a:p>
        </p:txBody>
      </p:sp>
      <p:sp>
        <p:nvSpPr>
          <p:cNvPr id="7" name="Prostokąt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8B255F1-9634-4EF0-8288-D5C8CBCE67D3}" type="datetime1">
              <a:rPr lang="pl-PL" smtClean="0"/>
              <a:t>2020-03-26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pl-PL" smtClean="0"/>
              <a:t>Aldona Małyska</a:t>
            </a:r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F9A71FE-72DE-41B2-8FA9-9DC1C24DEEFB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Zawartość z podpisem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rostokąt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9" name="Symbol zastępczy daty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D26044A2-A3DA-4672-878A-7426E844AC69}" type="datetime1">
              <a:rPr lang="pl-PL" smtClean="0"/>
              <a:t>2020-03-26</a:t>
            </a:fld>
            <a:endParaRPr lang="pl-PL"/>
          </a:p>
        </p:txBody>
      </p:sp>
      <p:sp>
        <p:nvSpPr>
          <p:cNvPr id="10" name="Symbol zastępczy numeru slajdu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BF9A71FE-72DE-41B2-8FA9-9DC1C24DEEFB}" type="slidenum">
              <a:rPr lang="pl-PL" smtClean="0"/>
              <a:t>‹#›</a:t>
            </a:fld>
            <a:endParaRPr lang="pl-PL"/>
          </a:p>
        </p:txBody>
      </p:sp>
      <p:sp>
        <p:nvSpPr>
          <p:cNvPr id="11" name="Symbol zastępczy stopki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r>
              <a:rPr lang="pl-PL" smtClean="0"/>
              <a:t>Aldona Małyska</a:t>
            </a:r>
            <a:endParaRPr lang="pl-PL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13" name="Symbol zastępczy obrazu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pl-PL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Kliknij ikonę, aby dodać obraz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Symbol zastępczy daty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915EB427-A88F-4768-AE9C-D8DBA112A65C}" type="datetime1">
              <a:rPr lang="pl-PL" smtClean="0"/>
              <a:t>2020-03-26</a:t>
            </a:fld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BF9A71FE-72DE-41B2-8FA9-9DC1C24DEEFB}" type="slidenum">
              <a:rPr lang="pl-PL" smtClean="0"/>
              <a:t>‹#›</a:t>
            </a:fld>
            <a:endParaRPr lang="pl-PL"/>
          </a:p>
        </p:txBody>
      </p:sp>
      <p:sp>
        <p:nvSpPr>
          <p:cNvPr id="10" name="Symbol zastępczy stopki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r>
              <a:rPr lang="pl-PL" smtClean="0"/>
              <a:t>Aldona Małyska</a:t>
            </a:r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ostokąt z rogami zaokrąglonymi po przekątnej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r>
              <a:rPr lang="pl-PL" smtClean="0"/>
              <a:t>Aldona Małyska</a:t>
            </a:r>
            <a:endParaRPr lang="pl-PL"/>
          </a:p>
        </p:txBody>
      </p:sp>
      <p:sp>
        <p:nvSpPr>
          <p:cNvPr id="14" name="Symbol zastępczy daty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19D54100-3586-4263-AF3D-5D7D54EB7E8C}" type="datetime1">
              <a:rPr lang="pl-PL" smtClean="0"/>
              <a:t>2020-03-26</a:t>
            </a:fld>
            <a:endParaRPr lang="pl-PL"/>
          </a:p>
        </p:txBody>
      </p:sp>
      <p:sp>
        <p:nvSpPr>
          <p:cNvPr id="23" name="Symbol zastępczy numeru slajdu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BF9A71FE-72DE-41B2-8FA9-9DC1C24DEEFB}" type="slidenum">
              <a:rPr lang="pl-PL" smtClean="0"/>
              <a:t>‹#›</a:t>
            </a:fld>
            <a:endParaRPr lang="pl-PL"/>
          </a:p>
        </p:txBody>
      </p:sp>
      <p:sp>
        <p:nvSpPr>
          <p:cNvPr id="22" name="Symbol zastępczy tytułu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13" name="Symbol zastępczy tekstu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  <a:p>
            <a:pPr lvl="1" eaLnBrk="1" latinLnBrk="0" hangingPunct="1"/>
            <a:r>
              <a:rPr kumimoji="0" lang="pl-PL" smtClean="0"/>
              <a:t>Drugi poziom</a:t>
            </a:r>
          </a:p>
          <a:p>
            <a:pPr lvl="2" eaLnBrk="1" latinLnBrk="0" hangingPunct="1"/>
            <a:r>
              <a:rPr kumimoji="0" lang="pl-PL" smtClean="0"/>
              <a:t>Trzeci poziom</a:t>
            </a:r>
          </a:p>
          <a:p>
            <a:pPr lvl="3" eaLnBrk="1" latinLnBrk="0" hangingPunct="1"/>
            <a:r>
              <a:rPr kumimoji="0" lang="pl-PL" smtClean="0"/>
              <a:t>Czwarty poziom</a:t>
            </a:r>
          </a:p>
          <a:p>
            <a:pPr lvl="4" eaLnBrk="1" latinLnBrk="0" hangingPunct="1"/>
            <a:r>
              <a:rPr kumimoji="0" lang="pl-PL" smtClean="0"/>
              <a:t>Piąty poziom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hf sldNum="0" hdr="0" dt="0"/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pl-PL" b="1" dirty="0" smtClean="0"/>
              <a:t>Ojcowie „wczoraj” i „dziś”</a:t>
            </a:r>
            <a:endParaRPr lang="pl-PL" b="1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l-PL" b="1" dirty="0" smtClean="0"/>
              <a:t>Raport z badań sondażowych</a:t>
            </a:r>
            <a:endParaRPr lang="pl-PL" b="1" dirty="0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pl-PL" smtClean="0"/>
              <a:t>Aldona Małyska</a:t>
            </a:r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21358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4000" b="1" dirty="0" smtClean="0"/>
              <a:t>Władza w rodzinie</a:t>
            </a:r>
            <a:endParaRPr lang="pl-PL" sz="4000" b="1" dirty="0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pl-PL" b="1" u="sng" dirty="0" smtClean="0"/>
              <a:t>Rodzina pochodzenia</a:t>
            </a:r>
            <a:endParaRPr lang="pl-PL" b="1" u="sng" dirty="0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half" idx="3"/>
          </p:nvPr>
        </p:nvSpPr>
        <p:spPr/>
        <p:txBody>
          <a:bodyPr>
            <a:noAutofit/>
          </a:bodyPr>
          <a:lstStyle/>
          <a:p>
            <a:r>
              <a:rPr lang="pl-PL" b="1" u="sng" dirty="0" smtClean="0"/>
              <a:t>Rodzina prokreacji</a:t>
            </a:r>
            <a:endParaRPr lang="pl-PL" b="1" u="sng" dirty="0"/>
          </a:p>
        </p:txBody>
      </p:sp>
      <p:sp>
        <p:nvSpPr>
          <p:cNvPr id="4" name="Symbol zastępczy zawartości 3"/>
          <p:cNvSpPr>
            <a:spLocks noGrp="1"/>
          </p:cNvSpPr>
          <p:nvPr>
            <p:ph sz="quarter" idx="2"/>
          </p:nvPr>
        </p:nvSpPr>
        <p:spPr/>
        <p:txBody>
          <a:bodyPr>
            <a:normAutofit fontScale="85000" lnSpcReduction="20000"/>
          </a:bodyPr>
          <a:lstStyle/>
          <a:p>
            <a:r>
              <a:rPr lang="pl-PL" sz="2600" b="1" dirty="0" smtClean="0"/>
              <a:t>Władza w rodzinie była skupiona w rękach matek (41,1%), obojga rodziców (32,7%), przede wszystkim ojców (22,6%). Dwie osoby wskazały na udział w podejmowaniu decyzji dotyczących rodziny wspólnie przez rodziców i dzieci. Jedna osoba wskazała także babcię, która „po odejściu ojca była faktyczną głową rodziny”.</a:t>
            </a:r>
          </a:p>
          <a:p>
            <a:endParaRPr lang="pl-PL" dirty="0"/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/>
        <p:txBody>
          <a:bodyPr>
            <a:noAutofit/>
          </a:bodyPr>
          <a:lstStyle/>
          <a:p>
            <a:r>
              <a:rPr lang="pl-PL" sz="1800" b="1" dirty="0" smtClean="0"/>
              <a:t>Władza w rodzinie sprawowana jest przez oboje małżonków (75,6% wskazań mężczyzn i 64,6% kobiet); decyzje dotyczące rodziny podejmowane są razem z dziećmi (12,3% wskazań kobiet i 2,7% mężczyzn); wskazanie własnej decyzyjności (18,9% mężczyzn i 18,4% kobiet) dominująca decyzyjność współmałżonka (2,7% mężczyzn i 4,6% kobiet)</a:t>
            </a:r>
            <a:endParaRPr lang="pl-PL" sz="1800" b="1" dirty="0"/>
          </a:p>
        </p:txBody>
      </p:sp>
      <p:sp>
        <p:nvSpPr>
          <p:cNvPr id="7" name="Symbol zastępczy stopki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Aldona Małyska</a:t>
            </a:r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78662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4000" b="1" dirty="0" smtClean="0"/>
              <a:t>Relacje małżeńskie</a:t>
            </a:r>
            <a:endParaRPr lang="pl-PL" sz="4000" b="1" dirty="0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pl-PL" b="1" u="sng" dirty="0" smtClean="0"/>
              <a:t>Rodzina pochodzenia</a:t>
            </a:r>
            <a:endParaRPr lang="pl-PL" b="1" u="sng" dirty="0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pl-PL" b="1" u="sng" dirty="0" smtClean="0"/>
              <a:t>Rodzina prokreacji</a:t>
            </a:r>
            <a:endParaRPr lang="pl-PL" b="1" u="sng" dirty="0"/>
          </a:p>
        </p:txBody>
      </p:sp>
      <p:sp>
        <p:nvSpPr>
          <p:cNvPr id="4" name="Symbol zastępczy zawartości 3"/>
          <p:cNvSpPr>
            <a:spLocks noGrp="1"/>
          </p:cNvSpPr>
          <p:nvPr>
            <p:ph sz="quarter" idx="2"/>
          </p:nvPr>
        </p:nvSpPr>
        <p:spPr/>
        <p:txBody>
          <a:bodyPr>
            <a:noAutofit/>
          </a:bodyPr>
          <a:lstStyle/>
          <a:p>
            <a:r>
              <a:rPr lang="pl-PL" sz="1400" b="1" dirty="0" smtClean="0"/>
              <a:t>Relacje rodziców przez badanych ocenione zostały jako raczej udane (50,5%), udane (19,6%), raczej nieudane (11,2%) oraz zdecydowanie nieudane (16,8%). Pozostałe osoby (1,9%) nie potrafiły tych relacji ocenić ze względu na zbyt szybki rozkład pożycia małżeńskiego rodziców, bądź wczesną śmierć rodzica.</a:t>
            </a:r>
          </a:p>
          <a:p>
            <a:r>
              <a:rPr lang="pl-PL" sz="1400" b="1" dirty="0" smtClean="0"/>
              <a:t>Zmienną istotną statystycznie dla oceny tych relacji był problem uzależnienia od alkoholu. Na jego występowanie wskazało - 30,8% badanych. Uzależnienie dotyczyło zwykle ojców, rzadziej obojga rodziców, rodzeństwa oraz dziadków.</a:t>
            </a:r>
            <a:endParaRPr lang="pl-PL" sz="1400" b="1" dirty="0"/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/>
        <p:txBody>
          <a:bodyPr>
            <a:noAutofit/>
          </a:bodyPr>
          <a:lstStyle/>
          <a:p>
            <a:r>
              <a:rPr lang="pl-PL" sz="1400" b="1" dirty="0" smtClean="0"/>
              <a:t>Badani opisując swoje relacje ze współmałżonkiem określali je jako udane i raczej udane (35 mężczyzn i 51 kobiet). Wśród kobiet relacje te jako przeciętne określiło 7 osób, jako nieudane – 4 osoby i zdecydowanie nieudane – 5 osób. Mężczyźni swoje małżeństwo ocenili jako przeciętnie udane (3 osoby) i nieudane (1 badany).</a:t>
            </a:r>
          </a:p>
          <a:p>
            <a:r>
              <a:rPr lang="pl-PL" sz="1400" b="1" dirty="0" smtClean="0"/>
              <a:t>Wskazanie problemu uzależnień było tu nieporównywalnie rzadsze. Wśród mężczyzn na taki problem wskazało dwóch badanych, wśród kobiet było to siedem osób. Wskazywały one wówczas siebie jako osoby borykające się z uzależnieniem od nikotyny.</a:t>
            </a:r>
          </a:p>
          <a:p>
            <a:endParaRPr lang="pl-PL" sz="1200" dirty="0"/>
          </a:p>
        </p:txBody>
      </p:sp>
      <p:sp>
        <p:nvSpPr>
          <p:cNvPr id="7" name="Symbol zastępczy stopki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Aldona Małyska</a:t>
            </a:r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11290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1143000"/>
          </a:xfrm>
        </p:spPr>
        <p:txBody>
          <a:bodyPr>
            <a:noAutofit/>
          </a:bodyPr>
          <a:lstStyle/>
          <a:p>
            <a:r>
              <a:rPr lang="pl-PL" sz="2800" b="1" dirty="0" smtClean="0"/>
              <a:t/>
            </a:r>
            <a:br>
              <a:rPr lang="pl-PL" sz="2800" b="1" dirty="0" smtClean="0"/>
            </a:br>
            <a:r>
              <a:rPr lang="pl-PL" sz="4000" b="1" dirty="0" smtClean="0"/>
              <a:t>Czas wolny z dzieckiem </a:t>
            </a:r>
            <a:br>
              <a:rPr lang="pl-PL" sz="4000" b="1" dirty="0" smtClean="0"/>
            </a:br>
            <a:r>
              <a:rPr lang="pl-PL" sz="4000" b="1" dirty="0" smtClean="0"/>
              <a:t>i czas dla dziecka</a:t>
            </a:r>
            <a:endParaRPr lang="pl-PL" sz="4000" b="1" dirty="0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pl-PL" b="1" u="sng" dirty="0" smtClean="0"/>
              <a:t>Rodzina pochodzenia</a:t>
            </a:r>
            <a:endParaRPr lang="pl-PL" b="1" u="sng" dirty="0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pl-PL" b="1" u="sng" dirty="0" smtClean="0"/>
              <a:t>Rodzina prokreacji</a:t>
            </a:r>
            <a:endParaRPr lang="pl-PL" b="1" u="sng" dirty="0"/>
          </a:p>
        </p:txBody>
      </p:sp>
      <p:sp>
        <p:nvSpPr>
          <p:cNvPr id="4" name="Symbol zastępczy zawartości 3"/>
          <p:cNvSpPr>
            <a:spLocks noGrp="1"/>
          </p:cNvSpPr>
          <p:nvPr>
            <p:ph sz="quarter" idx="2"/>
          </p:nvPr>
        </p:nvSpPr>
        <p:spPr/>
        <p:txBody>
          <a:bodyPr>
            <a:noAutofit/>
          </a:bodyPr>
          <a:lstStyle/>
          <a:p>
            <a:r>
              <a:rPr lang="pl-PL" sz="1600" b="1" dirty="0" smtClean="0"/>
              <a:t>Na podstawie odpowiedzi badanych wyróżnić można trzy grupy:</a:t>
            </a:r>
          </a:p>
          <a:p>
            <a:pPr marL="457200" indent="-457200">
              <a:buFont typeface="+mj-lt"/>
              <a:buAutoNum type="arabicPeriod"/>
            </a:pPr>
            <a:r>
              <a:rPr lang="pl-PL" sz="1600" b="1" u="sng" dirty="0" smtClean="0"/>
              <a:t>„Ojcowie nieobecni” </a:t>
            </a:r>
            <a:r>
              <a:rPr lang="pl-PL" sz="1600" b="1" dirty="0" smtClean="0"/>
              <a:t>- obecność ojców była rzadka, sporadyczna, bądź byli oni nieobecni fizycznie i emocjonalnie (32 osoby)</a:t>
            </a:r>
          </a:p>
          <a:p>
            <a:pPr marL="457200" indent="-457200">
              <a:buFont typeface="+mj-lt"/>
              <a:buAutoNum type="arabicPeriod"/>
            </a:pPr>
            <a:r>
              <a:rPr lang="pl-PL" sz="1600" b="1" u="sng" dirty="0" smtClean="0"/>
              <a:t>„Ojcowie obecni” </a:t>
            </a:r>
            <a:r>
              <a:rPr lang="pl-PL" sz="1600" b="1" dirty="0" smtClean="0"/>
              <a:t>– zaangażowania i poświęcający swoim dzieciom bardzo dużo czasu (21 osób)</a:t>
            </a:r>
          </a:p>
          <a:p>
            <a:pPr marL="457200" indent="-457200">
              <a:buFont typeface="+mj-lt"/>
              <a:buAutoNum type="arabicPeriod"/>
            </a:pPr>
            <a:r>
              <a:rPr lang="pl-PL" sz="1600" b="1" u="sng" dirty="0" smtClean="0"/>
              <a:t>„Ojcowie zapracowani” </a:t>
            </a:r>
            <a:r>
              <a:rPr lang="pl-PL" sz="1600" b="1" dirty="0" smtClean="0"/>
              <a:t>– poświęcający swoim dzieciom czas po pracy, spotykało się to ze zrozumieniem ich potomstwa </a:t>
            </a:r>
            <a:br>
              <a:rPr lang="pl-PL" sz="1600" b="1" dirty="0" smtClean="0"/>
            </a:br>
            <a:r>
              <a:rPr lang="pl-PL" sz="1600" b="1" dirty="0" smtClean="0"/>
              <a:t>(16 osób)</a:t>
            </a:r>
            <a:endParaRPr lang="pl-PL" sz="1600" b="1" dirty="0"/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/>
        <p:txBody>
          <a:bodyPr>
            <a:normAutofit lnSpcReduction="10000"/>
          </a:bodyPr>
          <a:lstStyle/>
          <a:p>
            <a:r>
              <a:rPr lang="pl-PL" sz="1800" b="1" dirty="0" smtClean="0"/>
              <a:t>Badani mężczyźni </a:t>
            </a:r>
            <a:r>
              <a:rPr lang="pl-PL" sz="1800" dirty="0" smtClean="0"/>
              <a:t>podkreślali dużą wolę utrzymywania możliwie najbardziej zaangażowanych i intensywnych kontaktów z dziećmi – jednak przeszkodą w realizacji tego celu bywa praca (zmianowa, wyjazdowa, dodatkowa). Grupa mężczyzn chętnie przebywających ze swoimi dziećmi była najliczniejsza (22 osoby).</a:t>
            </a:r>
          </a:p>
          <a:p>
            <a:r>
              <a:rPr lang="pl-PL" sz="1800" b="1" dirty="0" smtClean="0"/>
              <a:t>W ocenie kobiet: </a:t>
            </a:r>
            <a:r>
              <a:rPr lang="pl-PL" sz="1800" dirty="0" smtClean="0"/>
              <a:t>mężowie poświęcają swoim dzieciom dużo czasu, bądź też zbyt mało – wówczas jako przyczynę także podają pracę.</a:t>
            </a:r>
          </a:p>
          <a:p>
            <a:endParaRPr lang="pl-PL" dirty="0"/>
          </a:p>
        </p:txBody>
      </p:sp>
      <p:sp>
        <p:nvSpPr>
          <p:cNvPr id="7" name="Symbol zastępczy stopki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Aldona Małyska</a:t>
            </a:r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81643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4000" b="1" dirty="0" smtClean="0"/>
              <a:t>Ojcostwo to….</a:t>
            </a:r>
            <a:endParaRPr lang="pl-PL" sz="4000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/>
        <p:txBody>
          <a:bodyPr>
            <a:noAutofit/>
          </a:bodyPr>
          <a:lstStyle/>
          <a:p>
            <a:r>
              <a:rPr lang="pl-PL" sz="1600" b="1" u="sng" dirty="0" smtClean="0"/>
              <a:t>Kobiety </a:t>
            </a:r>
          </a:p>
          <a:p>
            <a:pPr>
              <a:buFontTx/>
              <a:buChar char="-"/>
            </a:pPr>
            <a:r>
              <a:rPr lang="pl-PL" sz="1400" i="1" dirty="0" smtClean="0"/>
              <a:t>aktywne uczestnictwo w życiu dziecka, z zaangażowaniem i poświęcaniem mu czasu</a:t>
            </a:r>
          </a:p>
          <a:p>
            <a:pPr>
              <a:buFontTx/>
              <a:buChar char="-"/>
            </a:pPr>
            <a:r>
              <a:rPr lang="pl-PL" sz="1400" i="1" dirty="0" smtClean="0"/>
              <a:t>bezwarunkowa miłość, opieka ze strony ojca i pełne zaangażowanie w jego </a:t>
            </a:r>
            <a:r>
              <a:rPr lang="pl-PL" sz="1400" i="1" dirty="0"/>
              <a:t>ż</a:t>
            </a:r>
            <a:r>
              <a:rPr lang="pl-PL" sz="1400" i="1" dirty="0" smtClean="0"/>
              <a:t>ycie, jest największą radością i przywilejem dla mężczyzny;</a:t>
            </a:r>
          </a:p>
          <a:p>
            <a:pPr>
              <a:buFontTx/>
              <a:buChar char="-"/>
            </a:pPr>
            <a:r>
              <a:rPr lang="pl-PL" sz="1400" i="1" dirty="0" smtClean="0"/>
              <a:t>bycie podporą dla dziecka, jego przyjacielem, kumplem oraz osobą, na której zawsze można polegać, dającą miłość i poczucie bezpieczeństwa;</a:t>
            </a:r>
          </a:p>
          <a:p>
            <a:pPr>
              <a:buFontTx/>
              <a:buChar char="-"/>
            </a:pPr>
            <a:r>
              <a:rPr lang="pl-PL" sz="1400" i="1" dirty="0" smtClean="0"/>
              <a:t>powołanie, tak samo jak macierzyństwo, wyróżnienie, zadanie życiowe;</a:t>
            </a:r>
          </a:p>
          <a:p>
            <a:pPr>
              <a:buFontTx/>
              <a:buChar char="-"/>
            </a:pPr>
            <a:endParaRPr lang="pl-PL" sz="1400" dirty="0" smtClean="0"/>
          </a:p>
          <a:p>
            <a:pPr>
              <a:buFontTx/>
              <a:buChar char="-"/>
            </a:pPr>
            <a:r>
              <a:rPr lang="pl-PL" sz="1400" b="1" dirty="0" smtClean="0"/>
              <a:t>Kobiety najczęściej wskazywały na następujące cechy ojcostwa: poczucie odpowiedzialności, zaangażowanie, bezwarunkowa miłość, udzielanie odpowiedzi na wiele ważnych pytań, zapewnianie dziecku poczucia bezpieczeństwa (także materialnego)</a:t>
            </a:r>
            <a:endParaRPr lang="pl-PL" sz="1400" b="1" dirty="0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/>
        <p:txBody>
          <a:bodyPr>
            <a:normAutofit fontScale="47500" lnSpcReduction="20000"/>
          </a:bodyPr>
          <a:lstStyle/>
          <a:p>
            <a:r>
              <a:rPr lang="pl-PL" sz="3400" b="1" u="sng" dirty="0" smtClean="0"/>
              <a:t>Mężczyźni </a:t>
            </a:r>
          </a:p>
          <a:p>
            <a:pPr>
              <a:buFontTx/>
              <a:buChar char="-"/>
            </a:pPr>
            <a:r>
              <a:rPr lang="pl-PL" sz="3400" i="1" dirty="0" smtClean="0"/>
              <a:t>niesamowite uczucie posiadania własnego, malutkiego człowieka i ogromna potrzeba bycia dla niego i z nim;</a:t>
            </a:r>
          </a:p>
          <a:p>
            <a:pPr>
              <a:buFontTx/>
              <a:buChar char="-"/>
            </a:pPr>
            <a:r>
              <a:rPr lang="pl-PL" sz="3400" i="1" dirty="0"/>
              <a:t>p</a:t>
            </a:r>
            <a:r>
              <a:rPr lang="pl-PL" sz="3400" i="1" dirty="0" smtClean="0"/>
              <a:t>omoc, wspieranie, utrzymywanie, czyli zapewnianie dziecku bytu, akceptacja i wspólnie spędzony czas;</a:t>
            </a:r>
          </a:p>
          <a:p>
            <a:pPr>
              <a:buFontTx/>
              <a:buChar char="-"/>
            </a:pPr>
            <a:r>
              <a:rPr lang="pl-PL" sz="3400" i="1" dirty="0" smtClean="0"/>
              <a:t>powinność wobec dziecka, szczęście dane od Boga;</a:t>
            </a:r>
          </a:p>
          <a:p>
            <a:pPr>
              <a:buFontTx/>
              <a:buChar char="-"/>
            </a:pPr>
            <a:r>
              <a:rPr lang="pl-PL" sz="3400" i="1" dirty="0" smtClean="0"/>
              <a:t>zadanie do spełnienia, zapewnianie bezpieczeństwa potomstwu i –przekazywanie mu wskazówek na dalsze życie;</a:t>
            </a:r>
          </a:p>
          <a:p>
            <a:pPr>
              <a:buFontTx/>
              <a:buChar char="-"/>
            </a:pPr>
            <a:r>
              <a:rPr lang="pl-PL" sz="3400" i="1" dirty="0"/>
              <a:t>s</a:t>
            </a:r>
            <a:r>
              <a:rPr lang="pl-PL" sz="3400" i="1" dirty="0" smtClean="0"/>
              <a:t>twarzanie dziecku możliwości rozwoju i samorealizacji;</a:t>
            </a:r>
          </a:p>
          <a:p>
            <a:pPr>
              <a:buFontTx/>
              <a:buChar char="-"/>
            </a:pPr>
            <a:r>
              <a:rPr lang="pl-PL" sz="3400" i="1" dirty="0" smtClean="0"/>
              <a:t>cieszenie się jego (dziecka) szczęściem, rozumienie jego trosk, rozwiewanie jego wątpliwości ;</a:t>
            </a:r>
          </a:p>
          <a:p>
            <a:pPr>
              <a:buFontTx/>
              <a:buChar char="-"/>
            </a:pPr>
            <a:endParaRPr lang="pl-PL" sz="3400" i="1" dirty="0" smtClean="0"/>
          </a:p>
          <a:p>
            <a:pPr>
              <a:buFontTx/>
              <a:buChar char="-"/>
            </a:pPr>
            <a:endParaRPr lang="pl-PL" sz="3400" i="1" dirty="0" smtClean="0"/>
          </a:p>
          <a:p>
            <a:pPr>
              <a:buFontTx/>
              <a:buChar char="-"/>
            </a:pPr>
            <a:endParaRPr lang="pl-PL" i="1" dirty="0" smtClean="0"/>
          </a:p>
          <a:p>
            <a:pPr>
              <a:buFontTx/>
              <a:buChar char="-"/>
            </a:pPr>
            <a:endParaRPr lang="pl-PL" i="1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Aldona Małyska</a:t>
            </a:r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5900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4000" b="1" dirty="0" smtClean="0"/>
              <a:t>Ojcowie badanych często…</a:t>
            </a:r>
            <a:endParaRPr lang="pl-PL" sz="4000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sz="2800" b="1" dirty="0" smtClean="0"/>
              <a:t>Tolerowali znajomych swoich dzieci (57%)</a:t>
            </a:r>
          </a:p>
          <a:p>
            <a:r>
              <a:rPr lang="pl-PL" sz="2800" b="1" dirty="0" smtClean="0"/>
              <a:t>Bezwarunkowo akceptowali swoje dzieci (53%)</a:t>
            </a:r>
          </a:p>
          <a:p>
            <a:r>
              <a:rPr lang="pl-PL" sz="2800" b="1" dirty="0" smtClean="0"/>
              <a:t>Zachęcali swoje dzieci do swobodnego wypowiadania swoich opinii (52%)</a:t>
            </a:r>
          </a:p>
          <a:p>
            <a:r>
              <a:rPr lang="pl-PL" sz="2800" b="1" dirty="0" smtClean="0"/>
              <a:t>Doceniali sukcesy swoich dzieci (50%)</a:t>
            </a:r>
          </a:p>
          <a:p>
            <a:r>
              <a:rPr lang="pl-PL" sz="2800" b="1" dirty="0" smtClean="0"/>
              <a:t>Liczyli się z argumentami prezentowanymi przez dzieci (49%)</a:t>
            </a:r>
            <a:endParaRPr lang="pl-PL" sz="2800" b="1" dirty="0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Aldona Małyska</a:t>
            </a:r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62983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4000" b="1" dirty="0" smtClean="0"/>
              <a:t>Ojcowie badanych rzadziej…</a:t>
            </a:r>
            <a:endParaRPr lang="pl-PL" sz="4000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b="1" dirty="0" smtClean="0"/>
              <a:t>Wtrącali się w sprawy swoich dzieci (5%)</a:t>
            </a:r>
          </a:p>
          <a:p>
            <a:r>
              <a:rPr lang="pl-PL" b="1" dirty="0" smtClean="0"/>
              <a:t>Straszyli swoje dzieci (15%)</a:t>
            </a:r>
          </a:p>
          <a:p>
            <a:r>
              <a:rPr lang="pl-PL" b="1" dirty="0" smtClean="0"/>
              <a:t>Zachęcali swoje dzieci do rozwijania posiadanych talentów i zainteresowań (10%)</a:t>
            </a:r>
          </a:p>
          <a:p>
            <a:r>
              <a:rPr lang="pl-PL" b="1" dirty="0" smtClean="0"/>
              <a:t>Uczestniczyli w wizytach lekarskich swoich dzieci (20%)</a:t>
            </a:r>
          </a:p>
          <a:p>
            <a:pPr marL="0" indent="0">
              <a:buNone/>
            </a:pPr>
            <a:endParaRPr lang="pl-PL" dirty="0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Aldona Małyska</a:t>
            </a:r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86657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l-PL" sz="4000" b="1" dirty="0" smtClean="0"/>
              <a:t>Mężowie badanych </a:t>
            </a:r>
            <a:br>
              <a:rPr lang="pl-PL" sz="4000" b="1" dirty="0" smtClean="0"/>
            </a:br>
            <a:r>
              <a:rPr lang="pl-PL" sz="4000" b="1" dirty="0" smtClean="0"/>
              <a:t>jako ojcowie często…</a:t>
            </a:r>
            <a:endParaRPr lang="pl-PL" sz="4000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pl-PL" sz="4000" b="1" dirty="0" smtClean="0"/>
              <a:t>Doceniają sukcesy swoich dzieci (90%)</a:t>
            </a:r>
          </a:p>
          <a:p>
            <a:r>
              <a:rPr lang="pl-PL" sz="4000" b="1" dirty="0"/>
              <a:t>B</a:t>
            </a:r>
            <a:r>
              <a:rPr lang="pl-PL" sz="4000" b="1" dirty="0" smtClean="0"/>
              <a:t>awią </a:t>
            </a:r>
            <a:r>
              <a:rPr lang="pl-PL" sz="4000" b="1" dirty="0" smtClean="0"/>
              <a:t>się z dziećmi (83%)</a:t>
            </a:r>
          </a:p>
          <a:p>
            <a:r>
              <a:rPr lang="pl-PL" sz="4000" b="1" dirty="0" smtClean="0"/>
              <a:t>Bezwarunkowo akceptują swoje dzieci (80%)</a:t>
            </a:r>
          </a:p>
          <a:p>
            <a:r>
              <a:rPr lang="pl-PL" sz="4000" b="1" dirty="0" smtClean="0"/>
              <a:t>Uczestniczą w pielęgnacji dzieci (82%)</a:t>
            </a:r>
          </a:p>
          <a:p>
            <a:r>
              <a:rPr lang="pl-PL" sz="4000" b="1" dirty="0" smtClean="0"/>
              <a:t>Podejmują decyzje dotyczące dzieci wspólnie z żoną (81%)</a:t>
            </a:r>
          </a:p>
          <a:p>
            <a:r>
              <a:rPr lang="pl-PL" sz="4000" b="1" dirty="0" smtClean="0"/>
              <a:t>Zachęcają dzieci do aktywności sportowej (72%)</a:t>
            </a:r>
          </a:p>
          <a:p>
            <a:r>
              <a:rPr lang="pl-PL" sz="4000" b="1" dirty="0" smtClean="0"/>
              <a:t>Tolerują kolegów i koleżanki swoich dzieci (68%)</a:t>
            </a:r>
          </a:p>
          <a:p>
            <a:r>
              <a:rPr lang="pl-PL" sz="4000" b="1" dirty="0" smtClean="0"/>
              <a:t>Uczestniczą w wizytach lekarskich dzieci (77%)</a:t>
            </a:r>
          </a:p>
          <a:p>
            <a:r>
              <a:rPr lang="pl-PL" sz="4000" b="1" dirty="0" smtClean="0"/>
              <a:t>Zachęcają dziecko do aktywności kulturalnej (70%)</a:t>
            </a:r>
          </a:p>
          <a:p>
            <a:r>
              <a:rPr lang="pl-PL" sz="4000" b="1" dirty="0" smtClean="0"/>
              <a:t>Pomagają dziecku w nauce (68%)</a:t>
            </a:r>
          </a:p>
          <a:p>
            <a:r>
              <a:rPr lang="pl-PL" sz="4000" b="1" dirty="0" smtClean="0"/>
              <a:t>Zachęcają dziecko do swobodnego wypowiadania się (72%)</a:t>
            </a:r>
          </a:p>
          <a:p>
            <a:r>
              <a:rPr lang="pl-PL" sz="4000" b="1" dirty="0" smtClean="0"/>
              <a:t>Liczą się z argumentami dziecka (52%)</a:t>
            </a:r>
          </a:p>
          <a:p>
            <a:r>
              <a:rPr lang="pl-PL" sz="4000" b="1" dirty="0" smtClean="0"/>
              <a:t>W razie niepowodzeń dodają dziecku otuchy, zachęcają do nowych wyzwań (71%)</a:t>
            </a:r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Aldona Małyska</a:t>
            </a:r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16037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l-PL" sz="4000" b="1" dirty="0" smtClean="0"/>
              <a:t>Mężowie badanych </a:t>
            </a:r>
            <a:br>
              <a:rPr lang="pl-PL" sz="4000" b="1" dirty="0" smtClean="0"/>
            </a:br>
            <a:r>
              <a:rPr lang="pl-PL" sz="4000" b="1" dirty="0" smtClean="0"/>
              <a:t>jako ojcowie rzadziej…</a:t>
            </a:r>
            <a:endParaRPr lang="pl-PL" sz="4000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b="1" dirty="0" smtClean="0"/>
              <a:t>Stosują wobec dzieci ograniczenia (12%)</a:t>
            </a:r>
          </a:p>
          <a:p>
            <a:r>
              <a:rPr lang="pl-PL" b="1" dirty="0" smtClean="0"/>
              <a:t>Stosują wobec dzieci kary, w tym cielesne (3%)</a:t>
            </a:r>
          </a:p>
          <a:p>
            <a:r>
              <a:rPr lang="pl-PL" b="1" dirty="0" smtClean="0"/>
              <a:t>Wtrącają się we wszystkie sprawy dziecka (5%)</a:t>
            </a:r>
          </a:p>
          <a:p>
            <a:r>
              <a:rPr lang="pl-PL" b="1" dirty="0" smtClean="0"/>
              <a:t>Są wobec dziecka zdystansowani emocjonalnie (8%)</a:t>
            </a:r>
            <a:endParaRPr lang="pl-PL" b="1" dirty="0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Aldona Małyska</a:t>
            </a:r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31646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4000" b="1" dirty="0" smtClean="0"/>
              <a:t>„Współcześni” ojcowie często….</a:t>
            </a:r>
            <a:endParaRPr lang="pl-PL" sz="4000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pl-PL" sz="3400" b="1" dirty="0" smtClean="0"/>
              <a:t>Doceniają sukcesy swoich dzieci (100%)</a:t>
            </a:r>
          </a:p>
          <a:p>
            <a:r>
              <a:rPr lang="pl-PL" sz="3400" b="1" dirty="0" smtClean="0"/>
              <a:t>Wsłuchują się w argumenty prezentowane przez dzieci (92%)</a:t>
            </a:r>
          </a:p>
          <a:p>
            <a:r>
              <a:rPr lang="pl-PL" sz="3400" b="1" dirty="0" smtClean="0"/>
              <a:t>Bezwarunkowo akceptują swoje dzieci (92%)</a:t>
            </a:r>
          </a:p>
          <a:p>
            <a:r>
              <a:rPr lang="pl-PL" sz="3400" b="1" dirty="0" smtClean="0"/>
              <a:t>Dodają dzieciom otuchy i zachęcają do podejmowania kolejnych wyzwań (75%)</a:t>
            </a:r>
          </a:p>
          <a:p>
            <a:r>
              <a:rPr lang="pl-PL" sz="3400" b="1" dirty="0" smtClean="0"/>
              <a:t>Zachęcają dzieci do swobodnego wyrażania swoich opinii (84%)</a:t>
            </a:r>
          </a:p>
          <a:p>
            <a:r>
              <a:rPr lang="pl-PL" sz="3400" b="1" dirty="0" smtClean="0"/>
              <a:t>Decyzje dotyczące spraw rodzinnych podejmują wspólnie z żoną (87%)</a:t>
            </a:r>
          </a:p>
          <a:p>
            <a:r>
              <a:rPr lang="pl-PL" sz="3400" b="1" dirty="0" smtClean="0"/>
              <a:t>Uczestniczą w pielęgnacji dzieci (91%) i wizytach u lekarza (84%)</a:t>
            </a:r>
          </a:p>
          <a:p>
            <a:r>
              <a:rPr lang="pl-PL" sz="3400" b="1" dirty="0"/>
              <a:t>B</a:t>
            </a:r>
            <a:r>
              <a:rPr lang="pl-PL" sz="3400" b="1" dirty="0" smtClean="0"/>
              <a:t>awią się z dziećmi (79%)</a:t>
            </a:r>
          </a:p>
          <a:p>
            <a:r>
              <a:rPr lang="pl-PL" sz="3400" b="1" dirty="0" smtClean="0"/>
              <a:t>Zachęcają dzieci do aktywności sportowej (74%) i kulturalnej (73%)</a:t>
            </a:r>
          </a:p>
          <a:p>
            <a:pPr marL="0" indent="0">
              <a:buNone/>
            </a:pPr>
            <a:endParaRPr lang="pl-PL" dirty="0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Aldona Małyska</a:t>
            </a:r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99469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sz="4000" b="1" dirty="0" smtClean="0"/>
              <a:t>„Współcześni” ojcowie rzadziej…</a:t>
            </a:r>
            <a:endParaRPr lang="pl-PL" sz="4000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b="1" dirty="0" smtClean="0"/>
              <a:t>Zachowują dystans emocjonalny wobec dziecka (5%)</a:t>
            </a:r>
          </a:p>
          <a:p>
            <a:r>
              <a:rPr lang="pl-PL" b="1" dirty="0" smtClean="0"/>
              <a:t>Stosują wobec dziecka różne ograniczenia (9%)</a:t>
            </a:r>
          </a:p>
          <a:p>
            <a:r>
              <a:rPr lang="pl-PL" b="1" dirty="0" smtClean="0"/>
              <a:t>Stosują wobec dziecka kary (11%)</a:t>
            </a:r>
          </a:p>
          <a:p>
            <a:r>
              <a:rPr lang="pl-PL" b="1" dirty="0" smtClean="0"/>
              <a:t>Wtrącają się we wszystkie sprawy dziecka (6%)</a:t>
            </a:r>
          </a:p>
          <a:p>
            <a:r>
              <a:rPr lang="pl-PL" b="1" dirty="0" smtClean="0"/>
              <a:t>Straszą dzieci (16%)</a:t>
            </a:r>
            <a:endParaRPr lang="pl-PL" b="1" dirty="0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Aldona Małyska</a:t>
            </a:r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56696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l-PL" sz="4000" b="1" dirty="0" smtClean="0"/>
              <a:t>Przedmiot, cel i problematyka badawcza</a:t>
            </a:r>
            <a:endParaRPr lang="pl-PL" sz="4000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endParaRPr lang="pl-PL" b="1" dirty="0" smtClean="0"/>
          </a:p>
          <a:p>
            <a:pPr marL="0" indent="0">
              <a:buNone/>
            </a:pPr>
            <a:r>
              <a:rPr lang="pl-PL" b="1" dirty="0" smtClean="0"/>
              <a:t>Podstępowanie badawcze zmierzało do uzyskania odpowiedzi na następujące pytania badawcze:</a:t>
            </a:r>
          </a:p>
          <a:p>
            <a:pPr marL="0" indent="0">
              <a:buNone/>
            </a:pPr>
            <a:endParaRPr lang="pl-PL" b="1" dirty="0" smtClean="0"/>
          </a:p>
          <a:p>
            <a:pPr marL="514350" indent="-514350">
              <a:buFont typeface="+mj-lt"/>
              <a:buAutoNum type="arabicPeriod"/>
            </a:pPr>
            <a:r>
              <a:rPr lang="pl-PL" b="1" dirty="0" smtClean="0"/>
              <a:t>Jak „współcześni” ojcowie opisują swoją rolę w rodzinie?</a:t>
            </a:r>
          </a:p>
          <a:p>
            <a:pPr marL="514350" indent="-514350">
              <a:buFont typeface="+mj-lt"/>
              <a:buAutoNum type="arabicPeriod"/>
            </a:pPr>
            <a:r>
              <a:rPr lang="pl-PL" b="1" dirty="0" smtClean="0"/>
              <a:t>Jak </a:t>
            </a:r>
            <a:r>
              <a:rPr lang="pl-PL" b="1" dirty="0"/>
              <a:t>„współcześni” ojcowie opisują </a:t>
            </a:r>
            <a:r>
              <a:rPr lang="pl-PL" b="1" dirty="0" smtClean="0"/>
              <a:t>rolę i znaczenie swoich ojców w rodzinie?</a:t>
            </a:r>
          </a:p>
          <a:p>
            <a:pPr marL="514350" indent="-514350">
              <a:buFont typeface="+mj-lt"/>
              <a:buAutoNum type="arabicPeriod"/>
            </a:pPr>
            <a:r>
              <a:rPr lang="pl-PL" b="1" dirty="0" smtClean="0"/>
              <a:t>Jak kobiety-matki charakteryzują ojcostwo swoich mężów?</a:t>
            </a:r>
          </a:p>
          <a:p>
            <a:pPr marL="514350" indent="-514350">
              <a:buFont typeface="+mj-lt"/>
              <a:buAutoNum type="arabicPeriod"/>
            </a:pPr>
            <a:r>
              <a:rPr lang="pl-PL" b="1" dirty="0" smtClean="0"/>
              <a:t>Jak kobiety-matki opisują ojcostwo swoich ojców?</a:t>
            </a:r>
          </a:p>
          <a:p>
            <a:pPr marL="514350" indent="-514350">
              <a:buFont typeface="+mj-lt"/>
              <a:buAutoNum type="arabicPeriod"/>
            </a:pPr>
            <a:r>
              <a:rPr lang="pl-PL" b="1" dirty="0" smtClean="0"/>
              <a:t>Jak wiele w prezentowanych opisach można wskazać podobieństw oraz różnic pomiędzy wypełnianiem roli ojca w przeszłości (ojcowie ojców i ojcowie matek) i aktualnie (ojcowie, mężowie matek)?</a:t>
            </a:r>
            <a:endParaRPr lang="pl-PL" b="1" dirty="0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Aldona Małyska</a:t>
            </a:r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06601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4000" b="1" dirty="0"/>
              <a:t>Podsumowanie wyników badań</a:t>
            </a:r>
            <a:endParaRPr lang="pl-PL" sz="40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pl-PL" dirty="0" smtClean="0"/>
              <a:t>Zestawienie odpowiedzi udzielanych przez kobiety i mężczyzn wskazuje na zbieżność w zakresie opisu „współczesnego ojcostwa”.</a:t>
            </a:r>
          </a:p>
          <a:p>
            <a:r>
              <a:rPr lang="pl-PL" dirty="0" smtClean="0"/>
              <a:t>Badani, zarówno kobiety jak i mężczyźni silnie podkreślają znaczenie ojca w życiu dziecka.</a:t>
            </a:r>
          </a:p>
          <a:p>
            <a:r>
              <a:rPr lang="pl-PL" dirty="0" smtClean="0"/>
              <a:t>Badani to przede wszystkim ojcowie obecni, poprzez mocne zaangażowanie w kontakty z dzieckiem.</a:t>
            </a:r>
          </a:p>
          <a:p>
            <a:r>
              <a:rPr lang="pl-PL" dirty="0" smtClean="0"/>
              <a:t>Wiek badanych </a:t>
            </a:r>
            <a:r>
              <a:rPr lang="pl-PL" dirty="0"/>
              <a:t>i rodzicielski staż </a:t>
            </a:r>
            <a:r>
              <a:rPr lang="pl-PL" dirty="0" smtClean="0"/>
              <a:t>istotnie różnicują opis wskaźników odnoszących się do kontroli nad sferą prywatności dziecka. Szczególnie silnie zaznacza się ona w przypadku rodziców starszych posiadających dorosłe lub dorastające potomstwo. Młodsi wiekiem, a przede wszystkim stażem rodzice mają w tym zakresie mniej do powiedzenia.</a:t>
            </a:r>
          </a:p>
          <a:p>
            <a:r>
              <a:rPr lang="pl-PL" dirty="0" smtClean="0"/>
              <a:t>W zestawieniu z „ojcami-seniorami”, „współcześni” ojcowie są: bardziej wyrozumiali wobec buntu dziecka, liczniej angażują się w pielęgnację i opiekę nad potomstwem, wspólne zabawy z dziećmi, częściej towarzyszą dzieciom w wizytach u lekarza i uczestniczą w zebraniach szkolnych. Poza tym częściej udzielają swoim dzieciom pomocy w nauce, zachęcają do różnego rodzaju aktywności pozaszkolnej.</a:t>
            </a:r>
          </a:p>
          <a:p>
            <a:r>
              <a:rPr lang="pl-PL" dirty="0"/>
              <a:t>„współcześni” ojcowie częściej (43,6%) niż ich ojcowie i ojcowie ich żon (13,9%) są otwarci na podejmowanie decyzji dotyczących rodziny wspólnie z żonami. Wielu z nich uwzględnia także opinie swoich dzieci</a:t>
            </a:r>
            <a:r>
              <a:rPr lang="pl-PL" dirty="0" smtClean="0"/>
              <a:t>.</a:t>
            </a:r>
            <a:endParaRPr lang="pl-PL" dirty="0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Aldona Małyska</a:t>
            </a:r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00505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4000" b="1" dirty="0" smtClean="0"/>
              <a:t>Organizacja i przebieg badań</a:t>
            </a:r>
            <a:endParaRPr lang="pl-PL" sz="4000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l-PL" b="1" dirty="0" smtClean="0"/>
          </a:p>
          <a:p>
            <a:r>
              <a:rPr lang="pl-PL" b="1" dirty="0" smtClean="0"/>
              <a:t>Badania przeprowadzono w grudniu 2009 roku i styczniu 2010 roku</a:t>
            </a:r>
          </a:p>
          <a:p>
            <a:r>
              <a:rPr lang="pl-PL" b="1" dirty="0" smtClean="0"/>
              <a:t>Zastosowano metodę sondażu diagnostycznego, przy wykorzystaniu techniki ankiety</a:t>
            </a:r>
            <a:endParaRPr lang="pl-PL" b="1" dirty="0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Aldona Małyska</a:t>
            </a:r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27389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4000" b="1" dirty="0"/>
              <a:t>Charakterystyka </a:t>
            </a:r>
            <a:r>
              <a:rPr lang="pl-PL" sz="4000" b="1" dirty="0" smtClean="0"/>
              <a:t>respondentów</a:t>
            </a:r>
            <a:endParaRPr lang="pl-PL" sz="40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pl-PL" sz="2000" b="1" dirty="0" smtClean="0"/>
              <a:t>W badaniach uczestniczyło 107 osób, w tym 63,6% to kobiety, zaś 36,4% to mężczyźni.</a:t>
            </a:r>
          </a:p>
          <a:p>
            <a:r>
              <a:rPr lang="pl-PL" sz="2000" b="1" dirty="0" smtClean="0"/>
              <a:t>Struktura wiekowa badanych przedstawiała się następująco: do 24 lat (5,6%), 25-30 lat (14%), 31-35 lat (43%), 36-40 lat (29,9%) oraz 41-45 lat (7,5%).</a:t>
            </a:r>
          </a:p>
          <a:p>
            <a:r>
              <a:rPr lang="pl-PL" sz="2000" b="1" dirty="0" smtClean="0"/>
              <a:t>Miejsce zamieszkania badanych to: duże miasto (45,54%), średnie miasto (21,78%), małe miasto (14,85%) i wieś (17,82%).</a:t>
            </a:r>
          </a:p>
          <a:p>
            <a:r>
              <a:rPr lang="pl-PL" sz="2000" b="1" dirty="0" smtClean="0"/>
              <a:t>Stan cywilny badanych: 85% w związku małżeńskim, stanu wolnego lub w związku nieformalnym (5,7%), rozwiedzeni (8,4%), owdowiali (0,9%).</a:t>
            </a:r>
          </a:p>
          <a:p>
            <a:r>
              <a:rPr lang="pl-PL" sz="2000" b="1" dirty="0" smtClean="0"/>
              <a:t>Stan dzietności badanych: 1 dziecko (51,4%), 2 dzieci (44,9%), 3 dzieci (1,23%), 4 dzieci i więcej (2,46%). Struktura wiekowa dzieci badanych: młodszy wiek szkolny, wiek przedszkolny, do 2 roku </a:t>
            </a:r>
            <a:r>
              <a:rPr lang="pl-PL" sz="2000" b="1" dirty="0"/>
              <a:t>ż</a:t>
            </a:r>
            <a:r>
              <a:rPr lang="pl-PL" sz="2000" b="1" dirty="0" smtClean="0"/>
              <a:t>ycia, starszy wiek szkolny , osoby dorosłe (posiadające własne rodziny i dzieci).</a:t>
            </a:r>
          </a:p>
          <a:p>
            <a:pPr marL="0" indent="0">
              <a:buNone/>
            </a:pPr>
            <a:endParaRPr lang="pl-PL" sz="1800" dirty="0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Aldona Małyska</a:t>
            </a:r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57365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l-PL" sz="4000" b="1" dirty="0" smtClean="0"/>
              <a:t>Zaangażowanie zawodowe badanych:</a:t>
            </a:r>
            <a:endParaRPr lang="pl-PL" sz="4000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l-PL" sz="2400" b="1" dirty="0" smtClean="0"/>
              <a:t>Nauczyciele (16 osób)</a:t>
            </a:r>
          </a:p>
          <a:p>
            <a:r>
              <a:rPr lang="pl-PL" sz="2400" b="1" dirty="0" smtClean="0"/>
              <a:t>Referenci i pracownicy biurowi (8 osób)</a:t>
            </a:r>
          </a:p>
          <a:p>
            <a:r>
              <a:rPr lang="pl-PL" sz="2400" b="1" dirty="0" smtClean="0"/>
              <a:t>Pracownicy służb mundurowych (policjanci, żołnierze, funkcjonariusze Służby Więziennej i Straży Granicznej (10 osób)</a:t>
            </a:r>
          </a:p>
          <a:p>
            <a:r>
              <a:rPr lang="pl-PL" sz="2400" b="1" dirty="0" smtClean="0"/>
              <a:t>Przedstawiciele handlowi (4 osoby)</a:t>
            </a:r>
          </a:p>
          <a:p>
            <a:r>
              <a:rPr lang="pl-PL" sz="2400" b="1" dirty="0" smtClean="0"/>
              <a:t>Pracownicy banku (3 osoby)</a:t>
            </a:r>
          </a:p>
          <a:p>
            <a:r>
              <a:rPr lang="pl-PL" sz="2400" b="1" dirty="0" smtClean="0"/>
              <a:t>Sprzedawcy (3 osoby)</a:t>
            </a:r>
          </a:p>
          <a:p>
            <a:r>
              <a:rPr lang="pl-PL" sz="2400" b="1" dirty="0" smtClean="0"/>
              <a:t>Bezrobotni (3 osoby)</a:t>
            </a:r>
          </a:p>
          <a:p>
            <a:r>
              <a:rPr lang="pl-PL" sz="2400" b="1" dirty="0" smtClean="0"/>
              <a:t>Dziennikarze i graficy komputerowi (po 2 osoby)</a:t>
            </a:r>
          </a:p>
          <a:p>
            <a:r>
              <a:rPr lang="pl-PL" sz="2400" b="1" dirty="0" smtClean="0"/>
              <a:t>Pozostałe pojedyncze wskazania to: fryzjer, terapeuta, kurator sądowy, pracownik socjalny, ekonomista, technik farmacji, inżynier telekomunikacji, strażak, pracownik budowlany, specjalista i inne.</a:t>
            </a:r>
          </a:p>
          <a:p>
            <a:endParaRPr lang="pl-PL" b="1" dirty="0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Aldona Małyska</a:t>
            </a:r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95157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l-PL" sz="4000" b="1" dirty="0" smtClean="0"/>
              <a:t>Subiektywna ocena sytuacji materialnej rodzin badanych</a:t>
            </a:r>
            <a:endParaRPr lang="pl-PL" sz="4000" b="1" dirty="0"/>
          </a:p>
        </p:txBody>
      </p:sp>
      <p:graphicFrame>
        <p:nvGraphicFramePr>
          <p:cNvPr id="6" name="Symbol zastępczy zawartości 5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790183392"/>
              </p:ext>
            </p:extLst>
          </p:nvPr>
        </p:nvGraphicFramePr>
        <p:xfrm>
          <a:off x="457200" y="1646238"/>
          <a:ext cx="4038600" cy="45259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Symbol zastępczy zawartości 6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171951957"/>
              </p:ext>
            </p:extLst>
          </p:nvPr>
        </p:nvGraphicFramePr>
        <p:xfrm>
          <a:off x="4648200" y="1646238"/>
          <a:ext cx="4038600" cy="45259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Aldona Małyska</a:t>
            </a:r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44965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l-PL" sz="4000" b="1" dirty="0" smtClean="0"/>
              <a:t>Charakterystyka rodzin pochodzenia respondentów:</a:t>
            </a:r>
            <a:endParaRPr lang="pl-PL" sz="4000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pl-PL" sz="3000" b="1" dirty="0" smtClean="0"/>
              <a:t>Osoby wychowywane przez oboje rodziców – 88%; tylko przez jednego rodzica – matkę (9,3%) lub ojca (0,9%); rodzica i jego partnera (0,9%); dziadków (0,9%). Rodzice samotnie wychowujący dzieci to zarówno osoby owdowiałe, jak i po rozwodzie.</a:t>
            </a:r>
          </a:p>
          <a:p>
            <a:r>
              <a:rPr lang="pl-PL" sz="3000" b="1" dirty="0" smtClean="0"/>
              <a:t>Rodzeństwo – jedna siostra lub jeden brat (39 osób); dwoje lub troje rodzeństwa (38 osób); czworo i więcej rodzeństwa (20 osób). Pozostałe osoby to jedynacy (10 osób).</a:t>
            </a:r>
          </a:p>
          <a:p>
            <a:r>
              <a:rPr lang="pl-PL" sz="3000" b="1" dirty="0" smtClean="0"/>
              <a:t>Rodziny pochodzenia badanych zamieszkiwały środowisko wiejskie (35,5%), średniego (24%), dużego (22,5%) i małego (18%) miasta.</a:t>
            </a:r>
          </a:p>
          <a:p>
            <a:endParaRPr lang="pl-PL" dirty="0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Aldona Małyska</a:t>
            </a:r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27997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980728"/>
            <a:ext cx="8229600" cy="3888432"/>
          </a:xfrm>
        </p:spPr>
        <p:txBody>
          <a:bodyPr/>
          <a:lstStyle/>
          <a:p>
            <a:r>
              <a:rPr lang="pl-PL" b="1" dirty="0" smtClean="0"/>
              <a:t>Wyniki badań</a:t>
            </a:r>
            <a:endParaRPr lang="pl-PL" b="1" dirty="0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Aldona Małyska</a:t>
            </a:r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22203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l-PL" sz="3200" b="1" dirty="0" smtClean="0"/>
              <a:t>Ocena relacji małżeńskich i rodzinnych – </a:t>
            </a:r>
            <a:br>
              <a:rPr lang="pl-PL" sz="3200" b="1" dirty="0" smtClean="0"/>
            </a:br>
            <a:r>
              <a:rPr lang="pl-PL" sz="3200" b="1" dirty="0" smtClean="0"/>
              <a:t>na tle porównawczym</a:t>
            </a:r>
            <a:endParaRPr lang="pl-PL" sz="3200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pl-PL" b="1" u="sng" dirty="0" smtClean="0"/>
          </a:p>
          <a:p>
            <a:pPr marL="0" indent="0">
              <a:buNone/>
            </a:pPr>
            <a:r>
              <a:rPr lang="pl-PL" b="1" u="sng" dirty="0" smtClean="0"/>
              <a:t>Czynniki oddziałujące: </a:t>
            </a:r>
          </a:p>
          <a:p>
            <a:r>
              <a:rPr lang="pl-PL" b="1" dirty="0" smtClean="0"/>
              <a:t>relacje łączące małżonków – w tym podział władzy w rodzinie, </a:t>
            </a:r>
          </a:p>
          <a:p>
            <a:r>
              <a:rPr lang="pl-PL" b="1" dirty="0" smtClean="0"/>
              <a:t>sposób komunikowania się i rozwiązywania sytuacji konfliktowych,</a:t>
            </a:r>
          </a:p>
          <a:p>
            <a:r>
              <a:rPr lang="pl-PL" b="1" dirty="0"/>
              <a:t>c</a:t>
            </a:r>
            <a:r>
              <a:rPr lang="pl-PL" b="1" dirty="0" smtClean="0"/>
              <a:t>zas poświęcany dziecku i zaangażowanie w sprawy dziecka</a:t>
            </a:r>
          </a:p>
          <a:p>
            <a:pPr marL="0" indent="0">
              <a:buNone/>
            </a:pPr>
            <a:endParaRPr lang="pl-PL" b="1" dirty="0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Aldona Małyska</a:t>
            </a:r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66810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dlewnia metali">
  <a:themeElements>
    <a:clrScheme name="Odlewnia metali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Odlewnia metali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dlewnia metali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518</TotalTime>
  <Words>1792</Words>
  <Application>Microsoft Office PowerPoint</Application>
  <PresentationFormat>Pokaz na ekranie (4:3)</PresentationFormat>
  <Paragraphs>156</Paragraphs>
  <Slides>20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20</vt:i4>
      </vt:variant>
    </vt:vector>
  </HeadingPairs>
  <TitlesOfParts>
    <vt:vector size="21" baseType="lpstr">
      <vt:lpstr>Odlewnia metali</vt:lpstr>
      <vt:lpstr>Ojcowie „wczoraj” i „dziś”</vt:lpstr>
      <vt:lpstr>Przedmiot, cel i problematyka badawcza</vt:lpstr>
      <vt:lpstr>Organizacja i przebieg badań</vt:lpstr>
      <vt:lpstr>Charakterystyka respondentów</vt:lpstr>
      <vt:lpstr>Zaangażowanie zawodowe badanych:</vt:lpstr>
      <vt:lpstr>Subiektywna ocena sytuacji materialnej rodzin badanych</vt:lpstr>
      <vt:lpstr>Charakterystyka rodzin pochodzenia respondentów:</vt:lpstr>
      <vt:lpstr>Wyniki badań</vt:lpstr>
      <vt:lpstr>Ocena relacji małżeńskich i rodzinnych –  na tle porównawczym</vt:lpstr>
      <vt:lpstr>Władza w rodzinie</vt:lpstr>
      <vt:lpstr>Relacje małżeńskie</vt:lpstr>
      <vt:lpstr> Czas wolny z dzieckiem  i czas dla dziecka</vt:lpstr>
      <vt:lpstr>Ojcostwo to….</vt:lpstr>
      <vt:lpstr>Ojcowie badanych często…</vt:lpstr>
      <vt:lpstr>Ojcowie badanych rzadziej…</vt:lpstr>
      <vt:lpstr>Mężowie badanych  jako ojcowie często…</vt:lpstr>
      <vt:lpstr>Mężowie badanych  jako ojcowie rzadziej…</vt:lpstr>
      <vt:lpstr>„Współcześni” ojcowie często….</vt:lpstr>
      <vt:lpstr>„Współcześni” ojcowie rzadziej…</vt:lpstr>
      <vt:lpstr>Podsumowanie wyników badań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Ojcowie „wczoraj” i „dziś”</dc:title>
  <dc:creator>Aldona Małyska</dc:creator>
  <cp:lastModifiedBy>Aldona Małyska</cp:lastModifiedBy>
  <cp:revision>41</cp:revision>
  <dcterms:created xsi:type="dcterms:W3CDTF">2020-03-24T09:40:27Z</dcterms:created>
  <dcterms:modified xsi:type="dcterms:W3CDTF">2020-03-26T20:07:22Z</dcterms:modified>
</cp:coreProperties>
</file>