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60" r:id="rId6"/>
    <p:sldId id="259" r:id="rId7"/>
    <p:sldId id="262" r:id="rId8"/>
    <p:sldId id="264" r:id="rId9"/>
    <p:sldId id="263" r:id="rId10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– uthev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>
        <p:scale>
          <a:sx n="83" d="100"/>
          <a:sy n="83" d="100"/>
        </p:scale>
        <p:origin x="-222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 smtClean="0"/>
              <a:t>Klikk for å redigere tittelstil</a:t>
            </a:r>
            <a:endParaRPr lang="en-GB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 smtClean="0"/>
              <a:t>Klikk for å redigere undertittelstil i malen</a:t>
            </a:r>
            <a:endParaRPr lang="en-GB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B9A95-FC64-489F-99F9-73D9279C609B}" type="datetimeFigureOut">
              <a:rPr lang="en-GB" smtClean="0"/>
              <a:t>11/05/2018</a:t>
            </a:fld>
            <a:endParaRPr lang="en-GB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45739-BA63-4A0D-B374-42A0B1AEF3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2000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GB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GB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B9A95-FC64-489F-99F9-73D9279C609B}" type="datetimeFigureOut">
              <a:rPr lang="en-GB" smtClean="0"/>
              <a:t>11/05/2018</a:t>
            </a:fld>
            <a:endParaRPr lang="en-GB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45739-BA63-4A0D-B374-42A0B1AEF3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2141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en-GB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GB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B9A95-FC64-489F-99F9-73D9279C609B}" type="datetimeFigureOut">
              <a:rPr lang="en-GB" smtClean="0"/>
              <a:t>11/05/2018</a:t>
            </a:fld>
            <a:endParaRPr lang="en-GB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45739-BA63-4A0D-B374-42A0B1AEF3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9089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GB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GB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B9A95-FC64-489F-99F9-73D9279C609B}" type="datetimeFigureOut">
              <a:rPr lang="en-GB" smtClean="0"/>
              <a:t>11/05/2018</a:t>
            </a:fld>
            <a:endParaRPr lang="en-GB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45739-BA63-4A0D-B374-42A0B1AEF3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913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 smtClean="0"/>
              <a:t>Klikk for å redigere tittelstil</a:t>
            </a:r>
            <a:endParaRPr lang="en-GB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B9A95-FC64-489F-99F9-73D9279C609B}" type="datetimeFigureOut">
              <a:rPr lang="en-GB" smtClean="0"/>
              <a:t>11/05/2018</a:t>
            </a:fld>
            <a:endParaRPr lang="en-GB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45739-BA63-4A0D-B374-42A0B1AEF3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3299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GB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GB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GB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B9A95-FC64-489F-99F9-73D9279C609B}" type="datetimeFigureOut">
              <a:rPr lang="en-GB" smtClean="0"/>
              <a:t>11/05/2018</a:t>
            </a:fld>
            <a:endParaRPr lang="en-GB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45739-BA63-4A0D-B374-42A0B1AEF3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8386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en-GB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GB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GB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B9A95-FC64-489F-99F9-73D9279C609B}" type="datetimeFigureOut">
              <a:rPr lang="en-GB" smtClean="0"/>
              <a:t>11/05/2018</a:t>
            </a:fld>
            <a:endParaRPr lang="en-GB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45739-BA63-4A0D-B374-42A0B1AEF3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0181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GB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B9A95-FC64-489F-99F9-73D9279C609B}" type="datetimeFigureOut">
              <a:rPr lang="en-GB" smtClean="0"/>
              <a:t>11/05/2018</a:t>
            </a:fld>
            <a:endParaRPr lang="en-GB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45739-BA63-4A0D-B374-42A0B1AEF3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8487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B9A95-FC64-489F-99F9-73D9279C609B}" type="datetimeFigureOut">
              <a:rPr lang="en-GB" smtClean="0"/>
              <a:t>11/05/2018</a:t>
            </a:fld>
            <a:endParaRPr lang="en-GB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45739-BA63-4A0D-B374-42A0B1AEF3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56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 smtClean="0"/>
              <a:t>Klikk for å redigere tittelstil</a:t>
            </a:r>
            <a:endParaRPr lang="en-GB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GB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B9A95-FC64-489F-99F9-73D9279C609B}" type="datetimeFigureOut">
              <a:rPr lang="en-GB" smtClean="0"/>
              <a:t>11/05/2018</a:t>
            </a:fld>
            <a:endParaRPr lang="en-GB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45739-BA63-4A0D-B374-42A0B1AEF3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5533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 smtClean="0"/>
              <a:t>Klikk for å redigere tittelstil</a:t>
            </a:r>
            <a:endParaRPr lang="en-GB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B9A95-FC64-489F-99F9-73D9279C609B}" type="datetimeFigureOut">
              <a:rPr lang="en-GB" smtClean="0"/>
              <a:t>11/05/2018</a:t>
            </a:fld>
            <a:endParaRPr lang="en-GB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45739-BA63-4A0D-B374-42A0B1AEF3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075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en-GB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GB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CB9A95-FC64-489F-99F9-73D9279C609B}" type="datetimeFigureOut">
              <a:rPr lang="en-GB" smtClean="0"/>
              <a:t>11/05/2018</a:t>
            </a:fld>
            <a:endParaRPr lang="en-GB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45739-BA63-4A0D-B374-42A0B1AEF3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0643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hgNqRvNe5Sc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eeagrants.org/News/2018/Invitation-to-Bid-Fund-Operator-for-the-Active-Citizens-Fund-in-Poland" TargetMode="External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30621" y="1045141"/>
            <a:ext cx="10668000" cy="2387600"/>
          </a:xfrm>
        </p:spPr>
        <p:txBody>
          <a:bodyPr>
            <a:normAutofit fontScale="90000"/>
          </a:bodyPr>
          <a:lstStyle/>
          <a:p>
            <a:r>
              <a:rPr lang="en-GB" b="1" dirty="0" smtClean="0"/>
              <a:t>Od </a:t>
            </a:r>
            <a:r>
              <a:rPr lang="en-GB" b="1" dirty="0" err="1" smtClean="0"/>
              <a:t>szoku</a:t>
            </a:r>
            <a:r>
              <a:rPr lang="en-GB" b="1" dirty="0" smtClean="0"/>
              <a:t> do </a:t>
            </a:r>
            <a:r>
              <a:rPr lang="en-GB" b="1" dirty="0" err="1" smtClean="0"/>
              <a:t>fascynacji</a:t>
            </a:r>
            <a:r>
              <a:rPr lang="en-GB" b="1" dirty="0" smtClean="0"/>
              <a:t> </a:t>
            </a:r>
            <a:br>
              <a:rPr lang="en-GB" b="1" dirty="0" smtClean="0"/>
            </a:br>
            <a:r>
              <a:rPr lang="en-GB" b="1" dirty="0" smtClean="0"/>
              <a:t>– </a:t>
            </a:r>
            <a:r>
              <a:rPr lang="en-GB" b="1" dirty="0" err="1" smtClean="0"/>
              <a:t>polski</a:t>
            </a:r>
            <a:r>
              <a:rPr lang="en-GB" b="1" dirty="0" smtClean="0"/>
              <a:t> </a:t>
            </a:r>
            <a:r>
              <a:rPr lang="en-GB" b="1" dirty="0" err="1" smtClean="0"/>
              <a:t>rodzic</a:t>
            </a:r>
            <a:r>
              <a:rPr lang="en-GB" b="1" dirty="0" smtClean="0"/>
              <a:t> o </a:t>
            </a:r>
            <a:r>
              <a:rPr lang="en-GB" b="1" dirty="0" err="1" smtClean="0"/>
              <a:t>norweskim</a:t>
            </a:r>
            <a:r>
              <a:rPr lang="en-GB" b="1" dirty="0" smtClean="0"/>
              <a:t> </a:t>
            </a:r>
            <a:r>
              <a:rPr lang="en-GB" b="1" dirty="0" err="1" smtClean="0"/>
              <a:t>przedszkolu</a:t>
            </a:r>
            <a:endParaRPr lang="en-GB" b="1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481959" y="4611031"/>
            <a:ext cx="9144000" cy="1655762"/>
          </a:xfrm>
        </p:spPr>
        <p:txBody>
          <a:bodyPr/>
          <a:lstStyle/>
          <a:p>
            <a:r>
              <a:rPr lang="en-GB" dirty="0" smtClean="0"/>
              <a:t>Alicja R. Sadownik, PhD</a:t>
            </a:r>
          </a:p>
          <a:p>
            <a:r>
              <a:rPr lang="en-GB" dirty="0" smtClean="0"/>
              <a:t>aras@hvl.no</a:t>
            </a:r>
            <a:endParaRPr lang="en-GB" dirty="0"/>
          </a:p>
        </p:txBody>
      </p:sp>
      <p:pic>
        <p:nvPicPr>
          <p:cNvPr id="4" name="Bild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6026" y="3000703"/>
            <a:ext cx="3857297" cy="3857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47150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Cultural conditions for institutional practices</a:t>
            </a:r>
            <a:endParaRPr lang="en-GB" b="1" dirty="0"/>
          </a:p>
        </p:txBody>
      </p:sp>
      <p:pic>
        <p:nvPicPr>
          <p:cNvPr id="4" name="officeArt object" descr="Picture 1"/>
          <p:cNvPicPr>
            <a:picLocks noGrp="1"/>
          </p:cNvPicPr>
          <p:nvPr>
            <p:ph idx="1"/>
          </p:nvPr>
        </p:nvPicPr>
        <p:blipFill>
          <a:blip r:embed="rId2">
            <a:extLst/>
          </a:blip>
          <a:stretch>
            <a:fillRect/>
          </a:stretch>
        </p:blipFill>
        <p:spPr>
          <a:xfrm>
            <a:off x="502023" y="1458071"/>
            <a:ext cx="5011271" cy="4010399"/>
          </a:xfrm>
          <a:prstGeom prst="rect">
            <a:avLst/>
          </a:prstGeom>
          <a:ln w="12700" cap="flat">
            <a:noFill/>
            <a:miter lim="400000"/>
          </a:ln>
          <a:effectLst/>
        </p:spPr>
      </p:pic>
      <p:pic>
        <p:nvPicPr>
          <p:cNvPr id="5" name="officeArt object" descr="Picture 1"/>
          <p:cNvPicPr/>
          <p:nvPr/>
        </p:nvPicPr>
        <p:blipFill>
          <a:blip r:embed="rId3">
            <a:extLst/>
          </a:blip>
          <a:srcRect t="1" b="6836"/>
          <a:stretch>
            <a:fillRect/>
          </a:stretch>
        </p:blipFill>
        <p:spPr>
          <a:xfrm>
            <a:off x="6472517" y="1559802"/>
            <a:ext cx="4788722" cy="3908668"/>
          </a:xfrm>
          <a:prstGeom prst="rect">
            <a:avLst/>
          </a:prstGeom>
          <a:ln w="12700" cap="flat">
            <a:noFill/>
            <a:miter lim="400000"/>
          </a:ln>
          <a:effectLst/>
        </p:spPr>
      </p:pic>
      <p:sp>
        <p:nvSpPr>
          <p:cNvPr id="6" name="Rektangel 5"/>
          <p:cNvSpPr/>
          <p:nvPr/>
        </p:nvSpPr>
        <p:spPr>
          <a:xfrm>
            <a:off x="6553200" y="5650136"/>
            <a:ext cx="4885765" cy="101301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200" dirty="0"/>
              <a:t>Figure 2. Model of the relations between practice, positions, and motives. </a:t>
            </a:r>
            <a:endParaRPr lang="nb-NO" sz="1200" i="1" dirty="0"/>
          </a:p>
          <a:p>
            <a:r>
              <a:rPr lang="en-US" sz="1200" dirty="0"/>
              <a:t>Source: Hedegaard, M. (2005). </a:t>
            </a:r>
            <a:r>
              <a:rPr lang="en-US" sz="1200" i="1" dirty="0"/>
              <a:t>Strategies for Dealing with Conflicts in Value Positions between Home and School: Influences on Ethnic Minority Student’s Development of Motives and Identity. Culture &amp; Psychology, </a:t>
            </a:r>
            <a:r>
              <a:rPr lang="en-US" sz="1200" dirty="0"/>
              <a:t>Vol. 11(2), p. 189.</a:t>
            </a:r>
            <a:r>
              <a:rPr lang="en-US" sz="1200" i="1" dirty="0"/>
              <a:t>  </a:t>
            </a:r>
            <a:endParaRPr lang="nb-NO" sz="1200" i="1" dirty="0"/>
          </a:p>
        </p:txBody>
      </p:sp>
      <p:sp>
        <p:nvSpPr>
          <p:cNvPr id="7" name="Rektangel 6"/>
          <p:cNvSpPr/>
          <p:nvPr/>
        </p:nvSpPr>
        <p:spPr>
          <a:xfrm>
            <a:off x="403411" y="5524631"/>
            <a:ext cx="5414683" cy="113851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200" dirty="0"/>
              <a:t>Figure 1. A model of children’s learning and development through participation in institutional practice. </a:t>
            </a:r>
            <a:endParaRPr lang="nb-NO" sz="1200" dirty="0"/>
          </a:p>
          <a:p>
            <a:r>
              <a:rPr lang="en-US" sz="1200" dirty="0"/>
              <a:t>Source: Hedegaard, M. (2009). Children’s development from a cultural-historical approach: Children’s activity in everyday local settings as foundation for their development. </a:t>
            </a:r>
            <a:r>
              <a:rPr lang="en-US" sz="1200" i="1" dirty="0"/>
              <a:t>Mind, Culture, and Activity</a:t>
            </a:r>
            <a:r>
              <a:rPr lang="en-US" sz="1200" dirty="0"/>
              <a:t>, </a:t>
            </a:r>
            <a:r>
              <a:rPr lang="en-US" sz="1200" i="1" dirty="0"/>
              <a:t>16</a:t>
            </a:r>
            <a:r>
              <a:rPr lang="en-US" sz="1200" dirty="0"/>
              <a:t>, p. 73. </a:t>
            </a:r>
            <a:endParaRPr lang="nb-NO" sz="1200" dirty="0"/>
          </a:p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955129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Polish parent in a Norwegian kindergarten</a:t>
            </a:r>
            <a:endParaRPr lang="en-GB" dirty="0"/>
          </a:p>
        </p:txBody>
      </p:sp>
      <p:cxnSp>
        <p:nvCxnSpPr>
          <p:cNvPr id="6" name="Rett pilkobling 5"/>
          <p:cNvCxnSpPr/>
          <p:nvPr/>
        </p:nvCxnSpPr>
        <p:spPr>
          <a:xfrm flipH="1">
            <a:off x="3037490" y="3394841"/>
            <a:ext cx="273269" cy="2102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Ellipse 10"/>
          <p:cNvSpPr/>
          <p:nvPr/>
        </p:nvSpPr>
        <p:spPr>
          <a:xfrm>
            <a:off x="7788166" y="3540371"/>
            <a:ext cx="1355834" cy="60637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nb-NO" sz="1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values</a:t>
            </a:r>
          </a:p>
        </p:txBody>
      </p:sp>
      <p:cxnSp>
        <p:nvCxnSpPr>
          <p:cNvPr id="13" name="Rett pilkobling 12"/>
          <p:cNvCxnSpPr/>
          <p:nvPr/>
        </p:nvCxnSpPr>
        <p:spPr>
          <a:xfrm>
            <a:off x="8008883" y="3174124"/>
            <a:ext cx="357351" cy="4309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Rett pilkobling 15"/>
          <p:cNvCxnSpPr/>
          <p:nvPr/>
        </p:nvCxnSpPr>
        <p:spPr>
          <a:xfrm>
            <a:off x="4346028" y="3389586"/>
            <a:ext cx="341586" cy="3205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Rett pilkobling 17"/>
          <p:cNvCxnSpPr/>
          <p:nvPr/>
        </p:nvCxnSpPr>
        <p:spPr>
          <a:xfrm>
            <a:off x="3827225" y="3499944"/>
            <a:ext cx="0" cy="2127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Rett pilkobling 19"/>
          <p:cNvCxnSpPr/>
          <p:nvPr/>
        </p:nvCxnSpPr>
        <p:spPr>
          <a:xfrm>
            <a:off x="4687614" y="4146741"/>
            <a:ext cx="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Rett pilkobling 21"/>
          <p:cNvCxnSpPr/>
          <p:nvPr/>
        </p:nvCxnSpPr>
        <p:spPr>
          <a:xfrm>
            <a:off x="4025462" y="3983421"/>
            <a:ext cx="491359" cy="6411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" name="Bilde 2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96352" y="1774594"/>
            <a:ext cx="8347201" cy="5058783"/>
          </a:xfrm>
          <a:prstGeom prst="rect">
            <a:avLst/>
          </a:prstGeom>
        </p:spPr>
      </p:pic>
      <p:sp>
        <p:nvSpPr>
          <p:cNvPr id="10" name="Ellipse 9"/>
          <p:cNvSpPr/>
          <p:nvPr/>
        </p:nvSpPr>
        <p:spPr>
          <a:xfrm>
            <a:off x="4451567" y="5945488"/>
            <a:ext cx="2070538" cy="608341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Polish parent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Rektangel 7"/>
          <p:cNvSpPr/>
          <p:nvPr/>
        </p:nvSpPr>
        <p:spPr>
          <a:xfrm>
            <a:off x="541137" y="4729655"/>
            <a:ext cx="1955215" cy="388883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Institution</a:t>
            </a:r>
            <a:endParaRPr lang="en-GB" dirty="0"/>
          </a:p>
        </p:txBody>
      </p:sp>
      <p:sp>
        <p:nvSpPr>
          <p:cNvPr id="9" name="Rektangel 8"/>
          <p:cNvSpPr/>
          <p:nvPr/>
        </p:nvSpPr>
        <p:spPr>
          <a:xfrm>
            <a:off x="683172" y="6055218"/>
            <a:ext cx="1955215" cy="388883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Individual </a:t>
            </a:r>
            <a:endParaRPr lang="en-GB" dirty="0"/>
          </a:p>
        </p:txBody>
      </p:sp>
      <p:sp>
        <p:nvSpPr>
          <p:cNvPr id="7" name="Rektangel 6"/>
          <p:cNvSpPr/>
          <p:nvPr/>
        </p:nvSpPr>
        <p:spPr>
          <a:xfrm>
            <a:off x="1014393" y="2549800"/>
            <a:ext cx="1481959" cy="441434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State/society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465918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The group participating in the research </a:t>
            </a:r>
            <a:endParaRPr lang="en-GB" b="1" dirty="0"/>
          </a:p>
        </p:txBody>
      </p:sp>
      <p:graphicFrame>
        <p:nvGraphicFramePr>
          <p:cNvPr id="3" name="Tabell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2171244"/>
              </p:ext>
            </p:extLst>
          </p:nvPr>
        </p:nvGraphicFramePr>
        <p:xfrm>
          <a:off x="1177159" y="1554667"/>
          <a:ext cx="9564412" cy="48671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82206">
                  <a:extLst>
                    <a:ext uri="{9D8B030D-6E8A-4147-A177-3AD203B41FA5}">
                      <a16:colId xmlns:a16="http://schemas.microsoft.com/office/drawing/2014/main" xmlns="" val="121681409"/>
                    </a:ext>
                  </a:extLst>
                </a:gridCol>
                <a:gridCol w="4782206">
                  <a:extLst>
                    <a:ext uri="{9D8B030D-6E8A-4147-A177-3AD203B41FA5}">
                      <a16:colId xmlns:a16="http://schemas.microsoft.com/office/drawing/2014/main" xmlns="" val="1531647381"/>
                    </a:ext>
                  </a:extLst>
                </a:gridCol>
              </a:tblGrid>
              <a:tr h="962735">
                <a:tc>
                  <a:txBody>
                    <a:bodyPr/>
                    <a:lstStyle/>
                    <a:p>
                      <a:r>
                        <a:rPr lang="en-GB" dirty="0" smtClean="0"/>
                        <a:t>Polish parents having children in the kindergarten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30 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14701279"/>
                  </a:ext>
                </a:extLst>
              </a:tr>
              <a:tr h="557774">
                <a:tc>
                  <a:txBody>
                    <a:bodyPr/>
                    <a:lstStyle/>
                    <a:p>
                      <a:r>
                        <a:rPr lang="en-GB" dirty="0" smtClean="0"/>
                        <a:t>With vocational education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3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85641325"/>
                  </a:ext>
                </a:extLst>
              </a:tr>
              <a:tr h="557774">
                <a:tc>
                  <a:txBody>
                    <a:bodyPr/>
                    <a:lstStyle/>
                    <a:p>
                      <a:r>
                        <a:rPr lang="en-GB" dirty="0" smtClean="0"/>
                        <a:t>With technical secondary education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7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66546591"/>
                  </a:ext>
                </a:extLst>
              </a:tr>
              <a:tr h="557774">
                <a:tc>
                  <a:txBody>
                    <a:bodyPr/>
                    <a:lstStyle/>
                    <a:p>
                      <a:r>
                        <a:rPr lang="en-GB" dirty="0" smtClean="0"/>
                        <a:t>With higher education degree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20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04852130"/>
                  </a:ext>
                </a:extLst>
              </a:tr>
              <a:tr h="557774">
                <a:tc>
                  <a:txBody>
                    <a:bodyPr/>
                    <a:lstStyle/>
                    <a:p>
                      <a:r>
                        <a:rPr lang="en-GB" dirty="0" smtClean="0"/>
                        <a:t>Mothers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18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97447235"/>
                  </a:ext>
                </a:extLst>
              </a:tr>
              <a:tr h="557774">
                <a:tc>
                  <a:txBody>
                    <a:bodyPr/>
                    <a:lstStyle/>
                    <a:p>
                      <a:r>
                        <a:rPr lang="en-GB" dirty="0" smtClean="0"/>
                        <a:t>Fathers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12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16282651"/>
                  </a:ext>
                </a:extLst>
              </a:tr>
              <a:tr h="557774">
                <a:tc>
                  <a:txBody>
                    <a:bodyPr/>
                    <a:lstStyle/>
                    <a:p>
                      <a:r>
                        <a:rPr lang="en-GB" dirty="0" smtClean="0"/>
                        <a:t>3-6 years</a:t>
                      </a:r>
                      <a:r>
                        <a:rPr lang="en-GB" baseline="0" dirty="0" smtClean="0"/>
                        <a:t> in Norway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9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80307707"/>
                  </a:ext>
                </a:extLst>
              </a:tr>
              <a:tr h="557774">
                <a:tc>
                  <a:txBody>
                    <a:bodyPr/>
                    <a:lstStyle/>
                    <a:p>
                      <a:r>
                        <a:rPr lang="en-GB" dirty="0" smtClean="0"/>
                        <a:t>7</a:t>
                      </a:r>
                      <a:r>
                        <a:rPr lang="en-GB" baseline="0" dirty="0" smtClean="0"/>
                        <a:t> and more year in Norway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11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531316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84516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Norwegian ECE</a:t>
            </a:r>
            <a:endParaRPr lang="en-GB" dirty="0"/>
          </a:p>
        </p:txBody>
      </p:sp>
      <p:pic>
        <p:nvPicPr>
          <p:cNvPr id="4" name="hgNqRvNe5Sc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292772" y="1690688"/>
            <a:ext cx="8842993" cy="4974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62876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0" y="-315310"/>
            <a:ext cx="10515600" cy="1325563"/>
          </a:xfrm>
        </p:spPr>
        <p:txBody>
          <a:bodyPr/>
          <a:lstStyle/>
          <a:p>
            <a:r>
              <a:rPr lang="en-GB" dirty="0" smtClean="0"/>
              <a:t>The dynamics of the parental perception</a:t>
            </a:r>
            <a:endParaRPr lang="en-GB" dirty="0"/>
          </a:p>
        </p:txBody>
      </p:sp>
      <p:graphicFrame>
        <p:nvGraphicFramePr>
          <p:cNvPr id="4" name="Plassholder for innhol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7397995"/>
              </p:ext>
            </p:extLst>
          </p:nvPr>
        </p:nvGraphicFramePr>
        <p:xfrm>
          <a:off x="588578" y="672662"/>
          <a:ext cx="11035863" cy="7040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5800">
                  <a:extLst>
                    <a:ext uri="{9D8B030D-6E8A-4147-A177-3AD203B41FA5}">
                      <a16:colId xmlns:a16="http://schemas.microsoft.com/office/drawing/2014/main" xmlns="" val="1941383648"/>
                    </a:ext>
                  </a:extLst>
                </a:gridCol>
                <a:gridCol w="4202562">
                  <a:extLst>
                    <a:ext uri="{9D8B030D-6E8A-4147-A177-3AD203B41FA5}">
                      <a16:colId xmlns:a16="http://schemas.microsoft.com/office/drawing/2014/main" xmlns="" val="2470920528"/>
                    </a:ext>
                  </a:extLst>
                </a:gridCol>
                <a:gridCol w="3907501">
                  <a:extLst>
                    <a:ext uri="{9D8B030D-6E8A-4147-A177-3AD203B41FA5}">
                      <a16:colId xmlns:a16="http://schemas.microsoft.com/office/drawing/2014/main" xmlns="" val="2285506062"/>
                    </a:ext>
                  </a:extLst>
                </a:gridCol>
              </a:tblGrid>
              <a:tr h="326515">
                <a:tc>
                  <a:txBody>
                    <a:bodyPr/>
                    <a:lstStyle/>
                    <a:p>
                      <a:r>
                        <a:rPr lang="en-GB" dirty="0" smtClean="0"/>
                        <a:t>First impressions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ECE voice reconstructed by the parents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Final perception 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9754474"/>
                  </a:ext>
                </a:extLst>
              </a:tr>
              <a:tr h="1288167">
                <a:tc>
                  <a:txBody>
                    <a:bodyPr/>
                    <a:lstStyle/>
                    <a:p>
                      <a:r>
                        <a:rPr lang="en-GB" dirty="0" smtClean="0"/>
                        <a:t>Quick food of bad</a:t>
                      </a:r>
                      <a:r>
                        <a:rPr lang="en-GB" baseline="0" dirty="0" smtClean="0"/>
                        <a:t> quality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Food</a:t>
                      </a:r>
                      <a:r>
                        <a:rPr lang="en-GB" baseline="0" dirty="0" smtClean="0"/>
                        <a:t> that children like and eat.</a:t>
                      </a:r>
                    </a:p>
                    <a:p>
                      <a:endParaRPr lang="en-GB" baseline="0" dirty="0" smtClean="0"/>
                    </a:p>
                    <a:p>
                      <a:r>
                        <a:rPr lang="en-GB" baseline="0" dirty="0" smtClean="0"/>
                        <a:t>National guidelines for improving food quality. </a:t>
                      </a:r>
                      <a:endParaRPr lang="en-GB" dirty="0" smtClean="0"/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 smtClean="0"/>
                    </a:p>
                    <a:p>
                      <a:r>
                        <a:rPr lang="en-GB" dirty="0" smtClean="0"/>
                        <a:t>Still unhealthy,</a:t>
                      </a:r>
                      <a:r>
                        <a:rPr lang="en-GB" baseline="0" dirty="0" smtClean="0"/>
                        <a:t> but my child likes it. </a:t>
                      </a:r>
                    </a:p>
                    <a:p>
                      <a:r>
                        <a:rPr lang="en-GB" baseline="0" dirty="0" smtClean="0"/>
                        <a:t>More and more healthy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59333235"/>
                  </a:ext>
                </a:extLst>
              </a:tr>
              <a:tr h="1046636">
                <a:tc>
                  <a:txBody>
                    <a:bodyPr/>
                    <a:lstStyle/>
                    <a:p>
                      <a:r>
                        <a:rPr lang="en-GB" dirty="0" smtClean="0"/>
                        <a:t>Poor</a:t>
                      </a:r>
                      <a:r>
                        <a:rPr lang="en-GB" baseline="0" dirty="0" smtClean="0"/>
                        <a:t> kids are sleeping outside in the prams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Good</a:t>
                      </a:r>
                      <a:r>
                        <a:rPr lang="en-GB" baseline="0" dirty="0" smtClean="0"/>
                        <a:t> for immune system. </a:t>
                      </a:r>
                    </a:p>
                    <a:p>
                      <a:r>
                        <a:rPr lang="en-GB" baseline="0" dirty="0" smtClean="0"/>
                        <a:t>Healthy practice that requires care.</a:t>
                      </a:r>
                    </a:p>
                    <a:p>
                      <a:r>
                        <a:rPr lang="en-GB" baseline="0" dirty="0" smtClean="0"/>
                        <a:t>All the children in Norway sleep outside during the day.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Healthy! Parents</a:t>
                      </a:r>
                      <a:r>
                        <a:rPr lang="en-GB" baseline="0" dirty="0" smtClean="0"/>
                        <a:t> thankful for learning something new.</a:t>
                      </a:r>
                    </a:p>
                    <a:p>
                      <a:r>
                        <a:rPr lang="en-GB" baseline="0" dirty="0" smtClean="0"/>
                        <a:t>It is a lot of care in putting child to sleep outside.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97797146"/>
                  </a:ext>
                </a:extLst>
              </a:tr>
              <a:tr h="1288167">
                <a:tc>
                  <a:txBody>
                    <a:bodyPr/>
                    <a:lstStyle/>
                    <a:p>
                      <a:r>
                        <a:rPr lang="en-GB" dirty="0" smtClean="0"/>
                        <a:t>Limited</a:t>
                      </a:r>
                      <a:r>
                        <a:rPr lang="en-GB" baseline="0" dirty="0" smtClean="0"/>
                        <a:t> pedagogical offer: only play and motional development in focus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Play in the Nordic Pedagogical Approach. </a:t>
                      </a:r>
                    </a:p>
                    <a:p>
                      <a:r>
                        <a:rPr lang="en-GB" dirty="0" smtClean="0"/>
                        <a:t>Play as the</a:t>
                      </a:r>
                      <a:r>
                        <a:rPr lang="en-GB" baseline="0" dirty="0" smtClean="0"/>
                        <a:t> most natural, meaningful, learning and developmental activity.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 My child gets possibly to try various things regardless gender!</a:t>
                      </a:r>
                    </a:p>
                    <a:p>
                      <a:r>
                        <a:rPr lang="en-GB" dirty="0" smtClean="0"/>
                        <a:t>My girls</a:t>
                      </a:r>
                      <a:r>
                        <a:rPr lang="en-GB" baseline="0" dirty="0" smtClean="0"/>
                        <a:t> will be strong!</a:t>
                      </a:r>
                      <a:endParaRPr lang="en-GB" dirty="0" smtClean="0"/>
                    </a:p>
                    <a:p>
                      <a:r>
                        <a:rPr lang="en-GB" dirty="0" smtClean="0"/>
                        <a:t>My child get possibility to all-round development.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91451739"/>
                  </a:ext>
                </a:extLst>
              </a:tr>
              <a:tr h="1288167">
                <a:tc>
                  <a:txBody>
                    <a:bodyPr/>
                    <a:lstStyle/>
                    <a:p>
                      <a:r>
                        <a:rPr lang="en-GB" dirty="0" smtClean="0"/>
                        <a:t>Children are on</a:t>
                      </a:r>
                      <a:r>
                        <a:rPr lang="en-GB" baseline="0" dirty="0" smtClean="0"/>
                        <a:t> their own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Teachers</a:t>
                      </a:r>
                      <a:r>
                        <a:rPr lang="en-GB" baseline="0" dirty="0" smtClean="0"/>
                        <a:t> and staff work at the 2</a:t>
                      </a:r>
                      <a:r>
                        <a:rPr lang="en-GB" baseline="30000" dirty="0" smtClean="0"/>
                        <a:t>nd</a:t>
                      </a:r>
                      <a:r>
                        <a:rPr lang="en-GB" baseline="0" dirty="0" smtClean="0"/>
                        <a:t> plan – facilitating children’s free activities. Interventions if necessary. Social competences demand “being on their own”.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My child learns how to make friends!</a:t>
                      </a:r>
                    </a:p>
                    <a:p>
                      <a:r>
                        <a:rPr lang="en-GB" dirty="0" smtClean="0"/>
                        <a:t>My child gets insight in his/her feelings and</a:t>
                      </a:r>
                      <a:r>
                        <a:rPr lang="en-GB" baseline="0" dirty="0" smtClean="0"/>
                        <a:t> explains it to me. 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27883557"/>
                  </a:ext>
                </a:extLst>
              </a:tr>
              <a:tr h="32651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46269598"/>
                  </a:ext>
                </a:extLst>
              </a:tr>
              <a:tr h="326515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84577014"/>
                  </a:ext>
                </a:extLst>
              </a:tr>
              <a:tr h="326515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028489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27624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</a:t>
            </a:r>
            <a:r>
              <a:rPr lang="en-GB" dirty="0" smtClean="0"/>
              <a:t>non-dynamics </a:t>
            </a:r>
            <a:r>
              <a:rPr lang="en-GB" dirty="0"/>
              <a:t>of the parental perception</a:t>
            </a:r>
          </a:p>
        </p:txBody>
      </p:sp>
      <p:graphicFrame>
        <p:nvGraphicFramePr>
          <p:cNvPr id="4" name="Plassholder for innhold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21117724"/>
              </p:ext>
            </p:extLst>
          </p:nvPr>
        </p:nvGraphicFramePr>
        <p:xfrm>
          <a:off x="1350579" y="2086302"/>
          <a:ext cx="9490841" cy="47716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6188">
                  <a:extLst>
                    <a:ext uri="{9D8B030D-6E8A-4147-A177-3AD203B41FA5}">
                      <a16:colId xmlns:a16="http://schemas.microsoft.com/office/drawing/2014/main" xmlns="" val="1941383648"/>
                    </a:ext>
                  </a:extLst>
                </a:gridCol>
                <a:gridCol w="3614203">
                  <a:extLst>
                    <a:ext uri="{9D8B030D-6E8A-4147-A177-3AD203B41FA5}">
                      <a16:colId xmlns:a16="http://schemas.microsoft.com/office/drawing/2014/main" xmlns="" val="2470920528"/>
                    </a:ext>
                  </a:extLst>
                </a:gridCol>
                <a:gridCol w="3360450">
                  <a:extLst>
                    <a:ext uri="{9D8B030D-6E8A-4147-A177-3AD203B41FA5}">
                      <a16:colId xmlns:a16="http://schemas.microsoft.com/office/drawing/2014/main" xmlns="" val="2285506062"/>
                    </a:ext>
                  </a:extLst>
                </a:gridCol>
              </a:tblGrid>
              <a:tr h="742264">
                <a:tc>
                  <a:txBody>
                    <a:bodyPr/>
                    <a:lstStyle/>
                    <a:p>
                      <a:r>
                        <a:rPr lang="en-GB" dirty="0" smtClean="0"/>
                        <a:t>First impressions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ECE voice reconstructed by the parents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Final perception 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9754474"/>
                  </a:ext>
                </a:extLst>
              </a:tr>
              <a:tr h="1696604">
                <a:tc>
                  <a:txBody>
                    <a:bodyPr/>
                    <a:lstStyle/>
                    <a:p>
                      <a:r>
                        <a:rPr lang="en-GB" b="1" i="1" dirty="0" smtClean="0"/>
                        <a:t>Dangerous gender practices </a:t>
                      </a:r>
                      <a:endParaRPr lang="en-GB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National guidelines</a:t>
                      </a:r>
                      <a:r>
                        <a:rPr lang="en-GB" baseline="0" dirty="0" smtClean="0"/>
                        <a:t> for equal rights and gender policy </a:t>
                      </a:r>
                    </a:p>
                    <a:p>
                      <a:r>
                        <a:rPr lang="en-GB" baseline="0" dirty="0" smtClean="0"/>
                        <a:t>Psychology of individual differences </a:t>
                      </a:r>
                    </a:p>
                    <a:p>
                      <a:r>
                        <a:rPr lang="en-GB" baseline="0" dirty="0" smtClean="0"/>
                        <a:t>Health discourse </a:t>
                      </a:r>
                      <a:endParaRPr lang="en-GB" dirty="0" smtClean="0"/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 smtClean="0"/>
                    </a:p>
                    <a:p>
                      <a:r>
                        <a:rPr lang="en-GB" dirty="0" smtClean="0"/>
                        <a:t>Dangerous</a:t>
                      </a:r>
                      <a:r>
                        <a:rPr lang="en-GB" baseline="0" dirty="0" smtClean="0"/>
                        <a:t> gender practices</a:t>
                      </a:r>
                    </a:p>
                    <a:p>
                      <a:r>
                        <a:rPr lang="en-GB" baseline="0" dirty="0" smtClean="0"/>
                        <a:t>Change of migration plan  </a:t>
                      </a:r>
                      <a:endParaRPr lang="en-GB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59333235"/>
                  </a:ext>
                </a:extLst>
              </a:tr>
              <a:tr h="1060377">
                <a:tc>
                  <a:txBody>
                    <a:bodyPr/>
                    <a:lstStyle/>
                    <a:p>
                      <a:r>
                        <a:rPr lang="en-GB" dirty="0" smtClean="0"/>
                        <a:t>Kindergarten</a:t>
                      </a:r>
                      <a:r>
                        <a:rPr lang="en-GB" baseline="0" dirty="0" smtClean="0"/>
                        <a:t> is a kindergarten – what is here to talk about?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-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Kindergarten is a kindergarten</a:t>
                      </a:r>
                    </a:p>
                    <a:p>
                      <a:r>
                        <a:rPr lang="en-GB" dirty="0" smtClean="0"/>
                        <a:t>Here</a:t>
                      </a:r>
                      <a:r>
                        <a:rPr lang="en-GB" baseline="0" dirty="0" smtClean="0"/>
                        <a:t> are children, there are children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97797146"/>
                  </a:ext>
                </a:extLst>
              </a:tr>
              <a:tr h="424151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46269598"/>
                  </a:ext>
                </a:extLst>
              </a:tr>
              <a:tr h="424151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84577014"/>
                  </a:ext>
                </a:extLst>
              </a:tr>
              <a:tr h="424151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028489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99514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Meritocracy? </a:t>
            </a:r>
            <a:endParaRPr lang="en-GB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The kindergarten argumentation strategies reconstructed in the parental voices are about supporting parents in developing understanding to their institutional (cultural) practices. </a:t>
            </a:r>
          </a:p>
          <a:p>
            <a:r>
              <a:rPr lang="en-GB" dirty="0" smtClean="0"/>
              <a:t>The kindergarten is not perceived by the parents as inviting and open for conceptual/pedagogical suggestions. 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At the moment in Norway:</a:t>
            </a:r>
            <a:endParaRPr lang="en-GB" dirty="0"/>
          </a:p>
          <a:p>
            <a:r>
              <a:rPr lang="en-GB" dirty="0" smtClean="0"/>
              <a:t>The kindergarten teachers’ unions “use” parents and parental organisations in their own political “fights” and protests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41748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lassholder for innhold 3" descr="Ministry of Finance of the Czech Republic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005" y="292811"/>
            <a:ext cx="8546314" cy="4373781"/>
          </a:xfrm>
        </p:spPr>
      </p:pic>
      <p:sp>
        <p:nvSpPr>
          <p:cNvPr id="6" name="Rektangel 5"/>
          <p:cNvSpPr/>
          <p:nvPr/>
        </p:nvSpPr>
        <p:spPr>
          <a:xfrm>
            <a:off x="6180082" y="5912097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>
                <a:hlinkClick r:id="rId3"/>
              </a:rPr>
              <a:t>https://</a:t>
            </a:r>
            <a:r>
              <a:rPr lang="en-GB" dirty="0" smtClean="0">
                <a:hlinkClick r:id="rId3"/>
              </a:rPr>
              <a:t>eeagrants.org/News/2018/Invitation-to-Bid-Fund-Operator-for-the-Active-Citizens-Fund-in-Poland</a:t>
            </a:r>
            <a:r>
              <a:rPr lang="en-GB" dirty="0" smtClean="0"/>
              <a:t> </a:t>
            </a:r>
            <a:endParaRPr lang="en-GB" dirty="0"/>
          </a:p>
        </p:txBody>
      </p:sp>
      <p:pic>
        <p:nvPicPr>
          <p:cNvPr id="7" name="Bilde 6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471" b="30926"/>
          <a:stretch/>
        </p:blipFill>
        <p:spPr>
          <a:xfrm>
            <a:off x="6863255" y="3907644"/>
            <a:ext cx="4729654" cy="1778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3228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646</TotalTime>
  <Words>537</Words>
  <Application>Microsoft Office PowerPoint</Application>
  <PresentationFormat>Niestandardowy</PresentationFormat>
  <Paragraphs>81</Paragraphs>
  <Slides>9</Slides>
  <Notes>0</Notes>
  <HiddenSlides>0</HiddenSlides>
  <MMClips>1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0" baseType="lpstr">
      <vt:lpstr>Office-tema</vt:lpstr>
      <vt:lpstr>Od szoku do fascynacji  – polski rodzic o norweskim przedszkolu</vt:lpstr>
      <vt:lpstr>Cultural conditions for institutional practices</vt:lpstr>
      <vt:lpstr>Polish parent in a Norwegian kindergarten</vt:lpstr>
      <vt:lpstr>The group participating in the research </vt:lpstr>
      <vt:lpstr>Norwegian ECE</vt:lpstr>
      <vt:lpstr>The dynamics of the parental perception</vt:lpstr>
      <vt:lpstr>The non-dynamics of the parental perception</vt:lpstr>
      <vt:lpstr>Meritocracy? </vt:lpstr>
      <vt:lpstr>Prezentacja programu PowerPoint</vt:lpstr>
    </vt:vector>
  </TitlesOfParts>
  <Company>Hogskolen i Bergen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Od szoku do fascynacji – polski rodzic o norweskim przedszkolu</dc:title>
  <dc:creator>Alicja Renata Sadownik</dc:creator>
  <cp:lastModifiedBy>Mika</cp:lastModifiedBy>
  <cp:revision>14</cp:revision>
  <dcterms:created xsi:type="dcterms:W3CDTF">2018-04-17T06:11:29Z</dcterms:created>
  <dcterms:modified xsi:type="dcterms:W3CDTF">2018-05-11T19:43:07Z</dcterms:modified>
</cp:coreProperties>
</file>