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1" r:id="rId4"/>
    <p:sldId id="265" r:id="rId5"/>
    <p:sldId id="264" r:id="rId6"/>
    <p:sldId id="266" r:id="rId7"/>
    <p:sldId id="267" r:id="rId8"/>
    <p:sldId id="268" r:id="rId9"/>
    <p:sldId id="269" r:id="rId10"/>
    <p:sldId id="270" r:id="rId11"/>
    <p:sldId id="263" r:id="rId12"/>
  </p:sldIdLst>
  <p:sldSz cx="9144000" cy="5143500" type="screen16x9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7817"/>
    <a:srgbClr val="618391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660" y="-10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08124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58911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60541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36683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858097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97174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937256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567488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12319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09777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643473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CCC6BA-F9F7-45E6-92B6-4B7801923D1B}" type="datetimeFigureOut">
              <a:rPr lang="pl-PL" smtClean="0"/>
              <a:pPr/>
              <a:t>13.12.2019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CD7BA-B1B2-4927-93C2-076821A3FDD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1995929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65"/>
          <p:cNvSpPr txBox="1">
            <a:spLocks/>
          </p:cNvSpPr>
          <p:nvPr/>
        </p:nvSpPr>
        <p:spPr>
          <a:xfrm>
            <a:off x="303758" y="699542"/>
            <a:ext cx="4124225" cy="302485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8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Wymiary oceny szkolnej</a:t>
            </a:r>
          </a:p>
        </p:txBody>
      </p:sp>
      <p:sp>
        <p:nvSpPr>
          <p:cNvPr id="13" name="Shape 65"/>
          <p:cNvSpPr txBox="1">
            <a:spLocks/>
          </p:cNvSpPr>
          <p:nvPr/>
        </p:nvSpPr>
        <p:spPr>
          <a:xfrm>
            <a:off x="303759" y="4011910"/>
            <a:ext cx="4392488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 i="0" u="none" strike="noStrike" cap="none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r>
              <a:rPr lang="pl-PL" sz="2000" dirty="0" smtClean="0">
                <a:solidFill>
                  <a:srgbClr val="618391"/>
                </a:solidFill>
                <a:latin typeface="+mn-lt"/>
              </a:rPr>
              <a:t>d</a:t>
            </a:r>
            <a:r>
              <a:rPr lang="pl-PL" sz="2000" smtClean="0">
                <a:solidFill>
                  <a:srgbClr val="618391"/>
                </a:solidFill>
                <a:latin typeface="+mn-lt"/>
              </a:rPr>
              <a:t>r </a:t>
            </a:r>
            <a:r>
              <a:rPr lang="pl-PL" sz="2000" dirty="0" smtClean="0">
                <a:solidFill>
                  <a:srgbClr val="618391"/>
                </a:solidFill>
                <a:latin typeface="+mn-lt"/>
              </a:rPr>
              <a:t>Krzysztof Zajdel</a:t>
            </a:r>
            <a:endParaRPr lang="pl-PL" sz="2000" dirty="0">
              <a:solidFill>
                <a:srgbClr val="618391"/>
              </a:solidFill>
              <a:latin typeface="+mn-lt"/>
            </a:endParaRPr>
          </a:p>
        </p:txBody>
      </p:sp>
      <p:grpSp>
        <p:nvGrpSpPr>
          <p:cNvPr id="4" name="Grupa 3"/>
          <p:cNvGrpSpPr/>
          <p:nvPr/>
        </p:nvGrpSpPr>
        <p:grpSpPr>
          <a:xfrm>
            <a:off x="4150448" y="0"/>
            <a:ext cx="4993552" cy="5143500"/>
            <a:chOff x="4150448" y="0"/>
            <a:chExt cx="4993552" cy="5143500"/>
          </a:xfrm>
        </p:grpSpPr>
        <p:sp>
          <p:nvSpPr>
            <p:cNvPr id="3" name="Równoległobok 2"/>
            <p:cNvSpPr/>
            <p:nvPr/>
          </p:nvSpPr>
          <p:spPr>
            <a:xfrm flipH="1">
              <a:off x="4208029" y="0"/>
              <a:ext cx="3282558" cy="5143500"/>
            </a:xfrm>
            <a:prstGeom prst="parallelogram">
              <a:avLst>
                <a:gd name="adj" fmla="val 40385"/>
              </a:avLst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Prostokąt 4"/>
            <p:cNvSpPr/>
            <p:nvPr/>
          </p:nvSpPr>
          <p:spPr>
            <a:xfrm>
              <a:off x="5837179" y="0"/>
              <a:ext cx="3306821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6" name="Równoległobok 5"/>
            <p:cNvSpPr/>
            <p:nvPr/>
          </p:nvSpPr>
          <p:spPr>
            <a:xfrm flipH="1">
              <a:off x="4150448" y="0"/>
              <a:ext cx="1429664" cy="5143500"/>
            </a:xfrm>
            <a:prstGeom prst="parallelogram">
              <a:avLst>
                <a:gd name="adj" fmla="val 9192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8" name="Obraz 7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8734" y="267494"/>
              <a:ext cx="2011127" cy="1980737"/>
            </a:xfrm>
            <a:prstGeom prst="rect">
              <a:avLst/>
            </a:prstGeom>
          </p:spPr>
        </p:pic>
        <p:sp>
          <p:nvSpPr>
            <p:cNvPr id="9" name="Prostokąt 8"/>
            <p:cNvSpPr/>
            <p:nvPr/>
          </p:nvSpPr>
          <p:spPr>
            <a:xfrm>
              <a:off x="5569616" y="3075044"/>
              <a:ext cx="3574384" cy="1512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0" name="Obraz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8184" y="3126478"/>
              <a:ext cx="2052228" cy="1411585"/>
            </a:xfrm>
            <a:prstGeom prst="rect">
              <a:avLst/>
            </a:prstGeom>
          </p:spPr>
        </p:pic>
        <p:sp>
          <p:nvSpPr>
            <p:cNvPr id="11" name="Równoległobok 10"/>
            <p:cNvSpPr/>
            <p:nvPr/>
          </p:nvSpPr>
          <p:spPr>
            <a:xfrm flipH="1">
              <a:off x="5049784" y="3075806"/>
              <a:ext cx="1385900" cy="1512930"/>
            </a:xfrm>
            <a:prstGeom prst="parallelogram">
              <a:avLst>
                <a:gd name="adj" fmla="val 2794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" name="pole tekstowe 1"/>
            <p:cNvSpPr txBox="1"/>
            <p:nvPr/>
          </p:nvSpPr>
          <p:spPr>
            <a:xfrm>
              <a:off x="6030161" y="2521228"/>
              <a:ext cx="24482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600" b="1" dirty="0" smtClean="0">
                  <a:solidFill>
                    <a:schemeClr val="bg1"/>
                  </a:solidFill>
                </a:rPr>
                <a:t>www.wpps.uz.zgora.pl</a:t>
              </a:r>
              <a:endParaRPr lang="pl-PL" sz="16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4254743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85410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 smtClean="0">
                <a:solidFill>
                  <a:srgbClr val="618391"/>
                </a:solidFill>
                <a:latin typeface="Calibri" panose="020F0502020204030204" pitchFamily="34" charset="0"/>
              </a:rPr>
              <a:t>Efekt </a:t>
            </a:r>
            <a:r>
              <a:rPr lang="pl-PL" sz="3200" b="1" smtClean="0">
                <a:solidFill>
                  <a:srgbClr val="618391"/>
                </a:solidFill>
                <a:latin typeface="Calibri" panose="020F0502020204030204" pitchFamily="34" charset="0"/>
              </a:rPr>
              <a:t>końcowy </a:t>
            </a:r>
            <a:r>
              <a:rPr lang="pl-PL" sz="3200" b="1" smtClean="0">
                <a:solidFill>
                  <a:srgbClr val="618391"/>
                </a:solidFill>
                <a:latin typeface="Calibri" panose="020F0502020204030204" pitchFamily="34" charset="0"/>
              </a:rPr>
              <a:t>badań: XI 2019</a:t>
            </a:r>
            <a:endParaRPr lang="pl-PL" sz="3200" b="1" dirty="0" smtClean="0">
              <a:solidFill>
                <a:srgbClr val="618391"/>
              </a:solidFill>
              <a:latin typeface="Calibri" panose="020F0502020204030204" pitchFamily="34" charset="0"/>
            </a:endParaRPr>
          </a:p>
          <a:p>
            <a:endParaRPr lang="pl-PL" sz="3200" b="1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4483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2000" dirty="0" smtClean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upa 16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8" name="Prostokąt 17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Równoległobok 19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Trójkąt prostokątny 21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3" name="Obraz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95486"/>
              <a:ext cx="1190090" cy="1172106"/>
            </a:xfrm>
            <a:prstGeom prst="rect">
              <a:avLst/>
            </a:prstGeom>
          </p:spPr>
        </p:pic>
        <p:sp>
          <p:nvSpPr>
            <p:cNvPr id="24" name="Równoległobok 23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6" name="Obraz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545" y="1626157"/>
              <a:ext cx="1353010" cy="292585"/>
            </a:xfrm>
            <a:prstGeom prst="rect">
              <a:avLst/>
            </a:prstGeom>
          </p:spPr>
        </p:pic>
      </p:grpSp>
      <p:pic>
        <p:nvPicPr>
          <p:cNvPr id="13" name="Obraz 12" descr="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899592" y="819150"/>
            <a:ext cx="6167958" cy="405685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281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65"/>
          <p:cNvSpPr txBox="1">
            <a:spLocks/>
          </p:cNvSpPr>
          <p:nvPr/>
        </p:nvSpPr>
        <p:spPr>
          <a:xfrm>
            <a:off x="303759" y="699542"/>
            <a:ext cx="3980210" cy="3024853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DZIĘKUJĘ </a:t>
            </a:r>
          </a:p>
          <a:p>
            <a:r>
              <a:rPr lang="pl-PL" sz="3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ZA </a:t>
            </a:r>
          </a:p>
          <a:p>
            <a:r>
              <a:rPr lang="pl-PL" sz="3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UWAGĘ</a:t>
            </a:r>
          </a:p>
        </p:txBody>
      </p:sp>
      <p:sp>
        <p:nvSpPr>
          <p:cNvPr id="15" name="Shape 65"/>
          <p:cNvSpPr txBox="1">
            <a:spLocks/>
          </p:cNvSpPr>
          <p:nvPr/>
        </p:nvSpPr>
        <p:spPr>
          <a:xfrm>
            <a:off x="303759" y="4011910"/>
            <a:ext cx="4392488" cy="648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 i="0" u="none" strike="noStrike" cap="none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B7B7B7"/>
              </a:buClr>
              <a:buSzPts val="3000"/>
              <a:buFont typeface="Montserrat"/>
              <a:buNone/>
              <a:defRPr sz="3000" b="1">
                <a:solidFill>
                  <a:srgbClr val="B7B7B7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pPr algn="ctr"/>
            <a:r>
              <a:rPr lang="pl-PL" sz="2000" dirty="0" smtClean="0">
                <a:solidFill>
                  <a:srgbClr val="618391"/>
                </a:solidFill>
                <a:latin typeface="+mn-lt"/>
              </a:rPr>
              <a:t>Zachęcam do zapoznania się z wynikami moich obszernych badań</a:t>
            </a:r>
            <a:endParaRPr lang="pl-PL" sz="2000" dirty="0">
              <a:solidFill>
                <a:srgbClr val="618391"/>
              </a:solidFill>
              <a:latin typeface="+mn-lt"/>
            </a:endParaRPr>
          </a:p>
        </p:txBody>
      </p:sp>
      <p:grpSp>
        <p:nvGrpSpPr>
          <p:cNvPr id="23" name="Grupa 22"/>
          <p:cNvGrpSpPr/>
          <p:nvPr/>
        </p:nvGrpSpPr>
        <p:grpSpPr>
          <a:xfrm>
            <a:off x="4150448" y="0"/>
            <a:ext cx="4993552" cy="5143500"/>
            <a:chOff x="4150448" y="0"/>
            <a:chExt cx="4993552" cy="5143500"/>
          </a:xfrm>
        </p:grpSpPr>
        <p:sp>
          <p:nvSpPr>
            <p:cNvPr id="24" name="Równoległobok 23"/>
            <p:cNvSpPr/>
            <p:nvPr/>
          </p:nvSpPr>
          <p:spPr>
            <a:xfrm flipH="1">
              <a:off x="4208029" y="0"/>
              <a:ext cx="3282558" cy="5143500"/>
            </a:xfrm>
            <a:prstGeom prst="parallelogram">
              <a:avLst>
                <a:gd name="adj" fmla="val 40385"/>
              </a:avLst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5837179" y="0"/>
              <a:ext cx="3306821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 dirty="0"/>
            </a:p>
          </p:txBody>
        </p:sp>
        <p:sp>
          <p:nvSpPr>
            <p:cNvPr id="26" name="Równoległobok 25"/>
            <p:cNvSpPr/>
            <p:nvPr/>
          </p:nvSpPr>
          <p:spPr>
            <a:xfrm flipH="1">
              <a:off x="4150448" y="0"/>
              <a:ext cx="1429664" cy="5143500"/>
            </a:xfrm>
            <a:prstGeom prst="parallelogram">
              <a:avLst>
                <a:gd name="adj" fmla="val 9192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>
                <a:solidFill>
                  <a:schemeClr val="tx2">
                    <a:lumMod val="75000"/>
                  </a:schemeClr>
                </a:solidFill>
              </a:endParaRPr>
            </a:p>
          </p:txBody>
        </p:sp>
        <p:pic>
          <p:nvPicPr>
            <p:cNvPr id="27" name="Obraz 2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48734" y="267494"/>
              <a:ext cx="2011127" cy="1980737"/>
            </a:xfrm>
            <a:prstGeom prst="rect">
              <a:avLst/>
            </a:prstGeom>
          </p:spPr>
        </p:pic>
        <p:sp>
          <p:nvSpPr>
            <p:cNvPr id="28" name="Prostokąt 27"/>
            <p:cNvSpPr/>
            <p:nvPr/>
          </p:nvSpPr>
          <p:spPr>
            <a:xfrm>
              <a:off x="5569616" y="3075044"/>
              <a:ext cx="3574384" cy="151293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9" name="Obraz 28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228184" y="3126478"/>
              <a:ext cx="2052228" cy="1411585"/>
            </a:xfrm>
            <a:prstGeom prst="rect">
              <a:avLst/>
            </a:prstGeom>
          </p:spPr>
        </p:pic>
        <p:sp>
          <p:nvSpPr>
            <p:cNvPr id="30" name="Równoległobok 29"/>
            <p:cNvSpPr/>
            <p:nvPr/>
          </p:nvSpPr>
          <p:spPr>
            <a:xfrm flipH="1">
              <a:off x="5049784" y="3075806"/>
              <a:ext cx="1385900" cy="1512930"/>
            </a:xfrm>
            <a:prstGeom prst="parallelogram">
              <a:avLst>
                <a:gd name="adj" fmla="val 27948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31" name="pole tekstowe 30"/>
            <p:cNvSpPr txBox="1"/>
            <p:nvPr/>
          </p:nvSpPr>
          <p:spPr>
            <a:xfrm>
              <a:off x="6030161" y="2521228"/>
              <a:ext cx="244827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l-PL" sz="1600" b="1" dirty="0" smtClean="0">
                  <a:solidFill>
                    <a:schemeClr val="bg1"/>
                  </a:solidFill>
                </a:rPr>
                <a:t>www.wpps.uz.zgora.pl</a:t>
              </a:r>
              <a:endParaRPr lang="pl-PL" sz="16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172904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4" name="Prostokąt 3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5" name="Równoległobok 4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1" name="Trójkąt prostokątny 20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1" name="Obraz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95486"/>
              <a:ext cx="1190090" cy="1172106"/>
            </a:xfrm>
            <a:prstGeom prst="rect">
              <a:avLst/>
            </a:prstGeom>
          </p:spPr>
        </p:pic>
        <p:sp>
          <p:nvSpPr>
            <p:cNvPr id="12" name="Równoległobok 11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13" name="Prostokąt 12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14" name="Obraz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545" y="1626157"/>
              <a:ext cx="1353010" cy="292585"/>
            </a:xfrm>
            <a:prstGeom prst="rect">
              <a:avLst/>
            </a:prstGeom>
          </p:spPr>
        </p:pic>
      </p:grpSp>
      <p:sp>
        <p:nvSpPr>
          <p:cNvPr id="15" name="Shape 65"/>
          <p:cNvSpPr txBox="1">
            <a:spLocks/>
          </p:cNvSpPr>
          <p:nvPr/>
        </p:nvSpPr>
        <p:spPr>
          <a:xfrm>
            <a:off x="420632" y="277482"/>
            <a:ext cx="6572497" cy="9981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 smtClean="0"/>
              <a:t>Ocenianie szkolne to istotny element </a:t>
            </a:r>
          </a:p>
          <a:p>
            <a:r>
              <a:rPr lang="pl-PL" sz="2800" b="1" dirty="0" smtClean="0"/>
              <a:t>naszego życia, dlatego interesowało mnie:</a:t>
            </a:r>
            <a:endParaRPr lang="pl-PL" sz="2800" b="1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75606"/>
            <a:ext cx="6572497" cy="3744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na ile ocenianie i ocena determinuje funkcjonowanie ucznia w placówce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jak ocena przekłada się w późniejszych latach na dokonywane wybory edukacyjne i życiowe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Kiedy następuje oceniane, to czy jego efekt w postaci oceny przekłada się na wspierane przez rodzinę i nauczycieli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jakie znaczenie ma ocena szkolna dla jakości życia ocenianego z pewnej perspektywy czasowej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Jakie znaczenie ma ocena szkolna na dokonywane wybory życiowe</a:t>
            </a:r>
          </a:p>
        </p:txBody>
      </p:sp>
    </p:spTree>
    <p:extLst>
      <p:ext uri="{BB962C8B-B14F-4D97-AF65-F5344CB8AC3E}">
        <p14:creationId xmlns="" xmlns:p14="http://schemas.microsoft.com/office/powerpoint/2010/main" val="288844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854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8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Grupa badawcza</a:t>
            </a:r>
            <a:endParaRPr lang="pl-PL" sz="4800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5203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buFontTx/>
              <a:buChar char="-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Ogólnie w przedziale od 23. do 55. roku życia zbadałem 767 respondentów. Były to osoby wyselekcjonowane losowo na podstawie próby celowo losowej. </a:t>
            </a:r>
          </a:p>
          <a:p>
            <a:pPr algn="l">
              <a:buFontTx/>
              <a:buChar char="-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Grupa porównawcza (wiek 17-18 lat) w badaniach ilościowych liczyła 107 osób</a:t>
            </a:r>
          </a:p>
          <a:p>
            <a:pPr algn="l">
              <a:buFontTx/>
              <a:buChar char="-"/>
            </a:pPr>
            <a:r>
              <a:rPr lang="pl-PL" sz="22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Druga część badań, to badania jakościowe. Grupa badawcza, na której w badaniach zastosowałem wywiad narracyjny, to siedem osób</a:t>
            </a:r>
          </a:p>
          <a:p>
            <a:pPr algn="l">
              <a:buFontTx/>
              <a:buChar char="-"/>
            </a:pPr>
            <a:r>
              <a:rPr lang="pl-PL" sz="2200" u="sng" dirty="0" smtClean="0">
                <a:solidFill>
                  <a:srgbClr val="618391"/>
                </a:solidFill>
                <a:latin typeface="Calibri" panose="020F0502020204030204" pitchFamily="34" charset="0"/>
              </a:rPr>
              <a:t>Łącznie zbadałem </a:t>
            </a:r>
            <a:r>
              <a:rPr lang="pl-PL" sz="2200" b="1" u="sng" dirty="0" smtClean="0">
                <a:solidFill>
                  <a:srgbClr val="618391"/>
                </a:solidFill>
                <a:latin typeface="Calibri" panose="020F0502020204030204" pitchFamily="34" charset="0"/>
              </a:rPr>
              <a:t>881 osób</a:t>
            </a:r>
            <a:endParaRPr lang="pl-PL" sz="2200" b="1" u="sng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grpSp>
        <p:nvGrpSpPr>
          <p:cNvPr id="17" name="Grupa 16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8" name="Prostokąt 17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Równoległobok 19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Trójkąt prostokątny 21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3" name="Obraz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95486"/>
              <a:ext cx="1190090" cy="1172106"/>
            </a:xfrm>
            <a:prstGeom prst="rect">
              <a:avLst/>
            </a:prstGeom>
          </p:spPr>
        </p:pic>
        <p:sp>
          <p:nvSpPr>
            <p:cNvPr id="24" name="Równoległobok 23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6" name="Obraz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545" y="1626157"/>
              <a:ext cx="1353010" cy="2925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345322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854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8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Metodologia badań</a:t>
            </a:r>
            <a:endParaRPr lang="pl-PL" sz="4800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52039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2200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grpSp>
        <p:nvGrpSpPr>
          <p:cNvPr id="17" name="Grupa 16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8" name="Prostokąt 17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Równoległobok 19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Trójkąt prostokątny 21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3" name="Obraz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95486"/>
              <a:ext cx="1190090" cy="1172106"/>
            </a:xfrm>
            <a:prstGeom prst="rect">
              <a:avLst/>
            </a:prstGeom>
          </p:spPr>
        </p:pic>
        <p:sp>
          <p:nvSpPr>
            <p:cNvPr id="24" name="Równoległobok 23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6" name="Obraz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545" y="1626157"/>
              <a:ext cx="1353010" cy="292585"/>
            </a:xfrm>
            <a:prstGeom prst="rect">
              <a:avLst/>
            </a:prstGeom>
          </p:spPr>
        </p:pic>
      </p:grpSp>
      <p:pic>
        <p:nvPicPr>
          <p:cNvPr id="13" name="Obraz 12" descr="schemat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95537" y="1275606"/>
            <a:ext cx="6768752" cy="332211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6615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854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8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Zmienne</a:t>
            </a:r>
            <a:endParaRPr lang="pl-PL" sz="4800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4483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l-PL" sz="2000" b="1" dirty="0" smtClean="0">
                <a:solidFill>
                  <a:srgbClr val="618391"/>
                </a:solidFill>
                <a:latin typeface="Calibri" panose="020F0502020204030204" pitchFamily="34" charset="0"/>
              </a:rPr>
              <a:t>Wyznaczniki zewnętrzne</a:t>
            </a:r>
          </a:p>
          <a:p>
            <a:pPr algn="l"/>
            <a:r>
              <a:rPr lang="pl-PL" sz="20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1.	Przebieg kariery edukacyjnej badanych na kolejnych szczeblach.</a:t>
            </a:r>
          </a:p>
          <a:p>
            <a:pPr algn="l"/>
            <a:r>
              <a:rPr lang="pl-PL" sz="20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2.	Oceny otrzymane w szkole</a:t>
            </a:r>
          </a:p>
          <a:p>
            <a:pPr algn="l"/>
            <a:r>
              <a:rPr lang="pl-PL" sz="2000" b="1" dirty="0" smtClean="0">
                <a:solidFill>
                  <a:srgbClr val="618391"/>
                </a:solidFill>
                <a:latin typeface="Calibri" panose="020F0502020204030204" pitchFamily="34" charset="0"/>
              </a:rPr>
              <a:t>Wyznaczniki społeczno kulturowe</a:t>
            </a:r>
          </a:p>
          <a:p>
            <a:pPr algn="l"/>
            <a:r>
              <a:rPr lang="pl-PL" sz="20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1.	Środowisko rodzinne ucznia.</a:t>
            </a:r>
          </a:p>
          <a:p>
            <a:pPr algn="l"/>
            <a:r>
              <a:rPr lang="pl-PL" sz="20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2.	Odczuwalny wpływ nauczycieli i wychowawców na wybory edukacyjne uczniów</a:t>
            </a:r>
          </a:p>
          <a:p>
            <a:pPr algn="l"/>
            <a:r>
              <a:rPr lang="pl-PL" sz="2000" b="1" dirty="0" smtClean="0">
                <a:solidFill>
                  <a:srgbClr val="618391"/>
                </a:solidFill>
                <a:latin typeface="Calibri" panose="020F0502020204030204" pitchFamily="34" charset="0"/>
              </a:rPr>
              <a:t>Subiektywne kryteria wyborów</a:t>
            </a:r>
          </a:p>
          <a:p>
            <a:pPr algn="l"/>
            <a:r>
              <a:rPr lang="pl-PL" sz="20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1.	Samoocena na poszczególnych etapach edukacyjnych </a:t>
            </a:r>
          </a:p>
        </p:txBody>
      </p:sp>
      <p:grpSp>
        <p:nvGrpSpPr>
          <p:cNvPr id="17" name="Grupa 16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8" name="Prostokąt 17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Równoległobok 19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Trójkąt prostokątny 21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3" name="Obraz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95486"/>
              <a:ext cx="1190090" cy="1172106"/>
            </a:xfrm>
            <a:prstGeom prst="rect">
              <a:avLst/>
            </a:prstGeom>
          </p:spPr>
        </p:pic>
        <p:sp>
          <p:nvSpPr>
            <p:cNvPr id="24" name="Równoległobok 23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6" name="Obraz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545" y="1626157"/>
              <a:ext cx="1353010" cy="29258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="" xmlns:p14="http://schemas.microsoft.com/office/powerpoint/2010/main" val="6281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85409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4800" dirty="0" smtClean="0">
                <a:solidFill>
                  <a:srgbClr val="618391"/>
                </a:solidFill>
                <a:latin typeface="Calibri" panose="020F0502020204030204" pitchFamily="34" charset="0"/>
              </a:rPr>
              <a:t>Zmienne</a:t>
            </a:r>
            <a:endParaRPr lang="pl-PL" sz="4800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4483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2000" dirty="0" smtClean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upa 16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8" name="Prostokąt 17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Równoległobok 19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Trójkąt prostokątny 21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3" name="Obraz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95486"/>
              <a:ext cx="1190090" cy="1172106"/>
            </a:xfrm>
            <a:prstGeom prst="rect">
              <a:avLst/>
            </a:prstGeom>
          </p:spPr>
        </p:pic>
        <p:sp>
          <p:nvSpPr>
            <p:cNvPr id="24" name="Równoległobok 23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6" name="Obraz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545" y="1626157"/>
              <a:ext cx="1353010" cy="292585"/>
            </a:xfrm>
            <a:prstGeom prst="rect">
              <a:avLst/>
            </a:prstGeom>
          </p:spPr>
        </p:pic>
      </p:grpSp>
      <p:pic>
        <p:nvPicPr>
          <p:cNvPr id="13" name="Obraz 12" descr="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1203598"/>
            <a:ext cx="6336703" cy="338437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281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71009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 smtClean="0">
                <a:solidFill>
                  <a:srgbClr val="618391"/>
                </a:solidFill>
                <a:latin typeface="Calibri" panose="020F0502020204030204" pitchFamily="34" charset="0"/>
              </a:rPr>
              <a:t>Schemat analizy badań jakościowych</a:t>
            </a:r>
            <a:endParaRPr lang="pl-PL" sz="3200" b="1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4483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2000" dirty="0" smtClean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upa 16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8" name="Prostokąt 17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Równoległobok 19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Trójkąt prostokątny 21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3" name="Obraz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95486"/>
              <a:ext cx="1190090" cy="1172106"/>
            </a:xfrm>
            <a:prstGeom prst="rect">
              <a:avLst/>
            </a:prstGeom>
          </p:spPr>
        </p:pic>
        <p:sp>
          <p:nvSpPr>
            <p:cNvPr id="24" name="Równoległobok 23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6" name="Obraz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545" y="1626157"/>
              <a:ext cx="1353010" cy="292585"/>
            </a:xfrm>
            <a:prstGeom prst="rect">
              <a:avLst/>
            </a:prstGeom>
          </p:spPr>
        </p:pic>
      </p:grpSp>
      <p:sp>
        <p:nvSpPr>
          <p:cNvPr id="16" name="Prostokąt 15"/>
          <p:cNvSpPr/>
          <p:nvPr/>
        </p:nvSpPr>
        <p:spPr>
          <a:xfrm>
            <a:off x="827584" y="863590"/>
            <a:ext cx="60304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 smtClean="0"/>
              <a:t>1. Doświadczenie życiowe.</a:t>
            </a:r>
          </a:p>
          <a:p>
            <a:r>
              <a:rPr lang="pl-PL" dirty="0" smtClean="0"/>
              <a:t>2. Historia życia.</a:t>
            </a:r>
          </a:p>
          <a:p>
            <a:r>
              <a:rPr lang="pl-PL" dirty="0" smtClean="0"/>
              <a:t>3. Czynniki emocjonalne.</a:t>
            </a:r>
          </a:p>
          <a:p>
            <a:r>
              <a:rPr lang="pl-PL" dirty="0" smtClean="0"/>
              <a:t>4. Kontekst społeczny.</a:t>
            </a:r>
          </a:p>
          <a:p>
            <a:r>
              <a:rPr lang="pl-PL" dirty="0" smtClean="0"/>
              <a:t>5. Szkoła i nauczyciele.</a:t>
            </a:r>
          </a:p>
          <a:p>
            <a:r>
              <a:rPr lang="pl-PL" dirty="0" smtClean="0"/>
              <a:t>6. Krytyczne i radosne momenty w trakcie edukacji.</a:t>
            </a:r>
          </a:p>
          <a:p>
            <a:r>
              <a:rPr lang="pl-PL" dirty="0" smtClean="0"/>
              <a:t>7. Bilans strat i zysków.</a:t>
            </a:r>
          </a:p>
          <a:p>
            <a:r>
              <a:rPr lang="pl-PL" dirty="0" smtClean="0"/>
              <a:t>8. Jakość życia.</a:t>
            </a:r>
          </a:p>
          <a:p>
            <a:r>
              <a:rPr lang="pl-PL" dirty="0" smtClean="0"/>
              <a:t>9. Ważne decyzje.</a:t>
            </a:r>
          </a:p>
          <a:p>
            <a:r>
              <a:rPr lang="pl-PL" dirty="0" smtClean="0"/>
              <a:t>10. Indywidualna ocena z perspektywy doświadczeń.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6281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12861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b="1" dirty="0" smtClean="0">
                <a:solidFill>
                  <a:srgbClr val="618391"/>
                </a:solidFill>
                <a:latin typeface="Calibri" panose="020F0502020204030204" pitchFamily="34" charset="0"/>
              </a:rPr>
              <a:t>Schemat analizy badań jakościowych: sędziowie kompetentni</a:t>
            </a:r>
          </a:p>
          <a:p>
            <a:endParaRPr lang="pl-PL" sz="3200" b="1" dirty="0" smtClean="0">
              <a:solidFill>
                <a:srgbClr val="618391"/>
              </a:solidFill>
              <a:latin typeface="Calibri" panose="020F0502020204030204" pitchFamily="34" charset="0"/>
            </a:endParaRPr>
          </a:p>
          <a:p>
            <a:endParaRPr lang="pl-PL" sz="3200" b="1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4483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2000" dirty="0" smtClean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upa 16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8" name="Prostokąt 17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Równoległobok 19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Trójkąt prostokątny 21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3" name="Obraz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95486"/>
              <a:ext cx="1190090" cy="1172106"/>
            </a:xfrm>
            <a:prstGeom prst="rect">
              <a:avLst/>
            </a:prstGeom>
          </p:spPr>
        </p:pic>
        <p:sp>
          <p:nvSpPr>
            <p:cNvPr id="24" name="Równoległobok 23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6" name="Obraz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545" y="1626157"/>
              <a:ext cx="1353010" cy="292585"/>
            </a:xfrm>
            <a:prstGeom prst="rect">
              <a:avLst/>
            </a:prstGeom>
          </p:spPr>
        </p:pic>
      </p:grpSp>
      <p:sp>
        <p:nvSpPr>
          <p:cNvPr id="13" name="Prostokąt 12"/>
          <p:cNvSpPr/>
          <p:nvPr/>
        </p:nvSpPr>
        <p:spPr>
          <a:xfrm>
            <a:off x="539552" y="1275606"/>
            <a:ext cx="69847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dirty="0" smtClean="0"/>
              <a:t>Aby jak najbardziej zobiektywizować i zinterpretować spisane wywiady, należy znaleźć narzędzie, które oceni zdarzenia z narracji wedle pewnego klucza. Sędziowie kompetentni są chyba jednym z najwłaściwszych wyborów. W mojej procedurze badawczej sędziowie musieli się odnieść do dwóch kwestii. Pierwsza z nich dotyczyła znaczenia oceniania na poszczególnych etapach edukacji szkolnej dla odczuć i decyzji edukacyjnych respondentów. Druga kwestia to określenie, czy dana narracja pozwala dostrzec i ocenić jakość życia jako całokształtu w odniesieniu do oceny, oceniania na tych szczeblach edukacyjnych i w konsekwencji − podejmowania istotnych decyzji życiowych, co przekłada się na zadowolenie z życia, karierę. Sędziowie postępowali według instrukcji. </a:t>
            </a: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6281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65"/>
          <p:cNvSpPr txBox="1">
            <a:spLocks/>
          </p:cNvSpPr>
          <p:nvPr/>
        </p:nvSpPr>
        <p:spPr>
          <a:xfrm>
            <a:off x="420632" y="277483"/>
            <a:ext cx="6572497" cy="128615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000" b="1" dirty="0" smtClean="0">
                <a:solidFill>
                  <a:srgbClr val="618391"/>
                </a:solidFill>
                <a:latin typeface="Calibri" panose="020F0502020204030204" pitchFamily="34" charset="0"/>
              </a:rPr>
              <a:t>Oceny sędziów i wyniki obliczeń w celu ustalenia współczynnika zgodności sędziów Kendalla dla studium każdego z przypadków</a:t>
            </a:r>
            <a:endParaRPr lang="pl-PL" sz="3200" b="1" dirty="0" smtClean="0">
              <a:solidFill>
                <a:srgbClr val="618391"/>
              </a:solidFill>
              <a:latin typeface="Calibri" panose="020F0502020204030204" pitchFamily="34" charset="0"/>
            </a:endParaRPr>
          </a:p>
          <a:p>
            <a:endParaRPr lang="pl-PL" sz="3200" b="1" dirty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sp>
        <p:nvSpPr>
          <p:cNvPr id="19" name="Shape 65"/>
          <p:cNvSpPr txBox="1">
            <a:spLocks/>
          </p:cNvSpPr>
          <p:nvPr/>
        </p:nvSpPr>
        <p:spPr>
          <a:xfrm>
            <a:off x="395277" y="1283604"/>
            <a:ext cx="6841019" cy="344838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pl-PL" sz="2000" dirty="0" smtClean="0">
              <a:solidFill>
                <a:srgbClr val="618391"/>
              </a:solidFill>
              <a:latin typeface="Calibri" panose="020F0502020204030204" pitchFamily="34" charset="0"/>
            </a:endParaRPr>
          </a:p>
        </p:txBody>
      </p:sp>
      <p:grpSp>
        <p:nvGrpSpPr>
          <p:cNvPr id="2" name="Grupa 16"/>
          <p:cNvGrpSpPr/>
          <p:nvPr/>
        </p:nvGrpSpPr>
        <p:grpSpPr>
          <a:xfrm>
            <a:off x="7020272" y="0"/>
            <a:ext cx="2160240" cy="5143500"/>
            <a:chOff x="7020272" y="0"/>
            <a:chExt cx="2160240" cy="5143500"/>
          </a:xfrm>
        </p:grpSpPr>
        <p:sp>
          <p:nvSpPr>
            <p:cNvPr id="18" name="Prostokąt 17"/>
            <p:cNvSpPr/>
            <p:nvPr/>
          </p:nvSpPr>
          <p:spPr>
            <a:xfrm>
              <a:off x="8532440" y="0"/>
              <a:ext cx="648072" cy="5143500"/>
            </a:xfrm>
            <a:prstGeom prst="rect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0" name="Równoległobok 19"/>
            <p:cNvSpPr/>
            <p:nvPr/>
          </p:nvSpPr>
          <p:spPr>
            <a:xfrm flipH="1">
              <a:off x="7020272" y="0"/>
              <a:ext cx="1512168" cy="5143500"/>
            </a:xfrm>
            <a:prstGeom prst="parallelogram">
              <a:avLst>
                <a:gd name="adj" fmla="val 89403"/>
              </a:avLst>
            </a:prstGeom>
            <a:solidFill>
              <a:srgbClr val="E7781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2" name="Trójkąt prostokątny 21"/>
            <p:cNvSpPr/>
            <p:nvPr/>
          </p:nvSpPr>
          <p:spPr>
            <a:xfrm flipH="1" flipV="1">
              <a:off x="7164288" y="0"/>
              <a:ext cx="1368152" cy="5143500"/>
            </a:xfrm>
            <a:prstGeom prst="rtTriangle">
              <a:avLst/>
            </a:prstGeom>
            <a:solidFill>
              <a:srgbClr val="61839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3" name="Obraz 22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0352" y="195486"/>
              <a:ext cx="1190090" cy="1172106"/>
            </a:xfrm>
            <a:prstGeom prst="rect">
              <a:avLst/>
            </a:prstGeom>
          </p:spPr>
        </p:pic>
        <p:sp>
          <p:nvSpPr>
            <p:cNvPr id="24" name="Równoległobok 23"/>
            <p:cNvSpPr/>
            <p:nvPr/>
          </p:nvSpPr>
          <p:spPr>
            <a:xfrm flipH="1">
              <a:off x="7596336" y="1626157"/>
              <a:ext cx="360040" cy="292585"/>
            </a:xfrm>
            <a:prstGeom prst="parallelogram">
              <a:avLst>
                <a:gd name="adj" fmla="val 2585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8507922" y="1626157"/>
              <a:ext cx="672590" cy="29258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l-PL"/>
            </a:p>
          </p:txBody>
        </p:sp>
        <p:pic>
          <p:nvPicPr>
            <p:cNvPr id="26" name="Obraz 2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39545" y="1626157"/>
              <a:ext cx="1353010" cy="292585"/>
            </a:xfrm>
            <a:prstGeom prst="rect">
              <a:avLst/>
            </a:prstGeom>
          </p:spPr>
        </p:pic>
      </p:grpSp>
      <p:pic>
        <p:nvPicPr>
          <p:cNvPr id="14" name="Obraz 13" descr="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1476374"/>
            <a:ext cx="6408712" cy="3183607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6281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377</Words>
  <Application>Microsoft Office PowerPoint</Application>
  <PresentationFormat>Pokaz na ekranie (16:9)</PresentationFormat>
  <Paragraphs>46</Paragraphs>
  <Slides>11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2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Jarek</dc:creator>
  <cp:lastModifiedBy>Krzysiek</cp:lastModifiedBy>
  <cp:revision>42</cp:revision>
  <dcterms:created xsi:type="dcterms:W3CDTF">2018-01-16T11:28:54Z</dcterms:created>
  <dcterms:modified xsi:type="dcterms:W3CDTF">2019-12-13T08:53:14Z</dcterms:modified>
</cp:coreProperties>
</file>